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handoutMasterIdLst>
    <p:handoutMasterId r:id="rId32"/>
  </p:handoutMasterIdLst>
  <p:sldIdLst>
    <p:sldId id="273" r:id="rId2"/>
    <p:sldId id="275" r:id="rId3"/>
    <p:sldId id="274" r:id="rId4"/>
    <p:sldId id="295" r:id="rId5"/>
    <p:sldId id="300" r:id="rId6"/>
    <p:sldId id="313" r:id="rId7"/>
    <p:sldId id="314" r:id="rId8"/>
    <p:sldId id="315" r:id="rId9"/>
    <p:sldId id="302" r:id="rId10"/>
    <p:sldId id="296" r:id="rId11"/>
    <p:sldId id="297" r:id="rId12"/>
    <p:sldId id="298" r:id="rId13"/>
    <p:sldId id="299" r:id="rId14"/>
    <p:sldId id="301" r:id="rId15"/>
    <p:sldId id="303" r:id="rId16"/>
    <p:sldId id="304" r:id="rId17"/>
    <p:sldId id="276" r:id="rId18"/>
    <p:sldId id="305" r:id="rId19"/>
    <p:sldId id="277" r:id="rId20"/>
    <p:sldId id="306" r:id="rId21"/>
    <p:sldId id="307" r:id="rId22"/>
    <p:sldId id="308" r:id="rId23"/>
    <p:sldId id="309" r:id="rId24"/>
    <p:sldId id="310" r:id="rId25"/>
    <p:sldId id="311" r:id="rId26"/>
    <p:sldId id="279" r:id="rId27"/>
    <p:sldId id="312" r:id="rId28"/>
    <p:sldId id="316" r:id="rId29"/>
    <p:sldId id="317" r:id="rId30"/>
    <p:sldId id="284" r:id="rId31"/>
  </p:sldIdLst>
  <p:sldSz cx="12192000" cy="6858000"/>
  <p:notesSz cx="6797675" cy="9926638"/>
  <p:defaultTextStyle>
    <a:defPPr>
      <a:defRPr lang="pt-B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847"/>
    <a:srgbClr val="BACF3D"/>
    <a:srgbClr val="F208C5"/>
    <a:srgbClr val="006233"/>
    <a:srgbClr val="79A32D"/>
    <a:srgbClr val="C143A6"/>
    <a:srgbClr val="90307B"/>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Estilo Médio 2 - Ênfase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9386" autoAdjust="0"/>
    <p:restoredTop sz="94660"/>
  </p:normalViewPr>
  <p:slideViewPr>
    <p:cSldViewPr snapToGrid="0">
      <p:cViewPr varScale="1">
        <p:scale>
          <a:sx n="112" d="100"/>
          <a:sy n="112" d="100"/>
        </p:scale>
        <p:origin x="180" y="84"/>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handoutMaster" Target="handoutMasters/handout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heme" Target="theme/theme1.xml"/><Relationship Id="rId8" Type="http://schemas.openxmlformats.org/officeDocument/2006/relationships/slide" Target="slides/slide7.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ço Reservado para Cabeçalho 1"/>
          <p:cNvSpPr>
            <a:spLocks noGrp="1"/>
          </p:cNvSpPr>
          <p:nvPr>
            <p:ph type="hdr" sz="quarter"/>
          </p:nvPr>
        </p:nvSpPr>
        <p:spPr>
          <a:xfrm>
            <a:off x="0" y="0"/>
            <a:ext cx="2945659" cy="498056"/>
          </a:xfrm>
          <a:prstGeom prst="rect">
            <a:avLst/>
          </a:prstGeom>
        </p:spPr>
        <p:txBody>
          <a:bodyPr vert="horz" lIns="91440" tIns="45720" rIns="91440" bIns="45720" rtlCol="0"/>
          <a:lstStyle>
            <a:lvl1pPr algn="l">
              <a:defRPr sz="1200"/>
            </a:lvl1pPr>
          </a:lstStyle>
          <a:p>
            <a:endParaRPr lang="pt-BR"/>
          </a:p>
        </p:txBody>
      </p:sp>
      <p:sp>
        <p:nvSpPr>
          <p:cNvPr id="3" name="Espaço Reservado para Data 2"/>
          <p:cNvSpPr>
            <a:spLocks noGrp="1"/>
          </p:cNvSpPr>
          <p:nvPr>
            <p:ph type="dt" sz="quarter" idx="1"/>
          </p:nvPr>
        </p:nvSpPr>
        <p:spPr>
          <a:xfrm>
            <a:off x="3850443" y="0"/>
            <a:ext cx="2945659" cy="498056"/>
          </a:xfrm>
          <a:prstGeom prst="rect">
            <a:avLst/>
          </a:prstGeom>
        </p:spPr>
        <p:txBody>
          <a:bodyPr vert="horz" lIns="91440" tIns="45720" rIns="91440" bIns="45720" rtlCol="0"/>
          <a:lstStyle>
            <a:lvl1pPr algn="r">
              <a:defRPr sz="1200"/>
            </a:lvl1pPr>
          </a:lstStyle>
          <a:p>
            <a:fld id="{D879F535-FD2A-4003-A1A2-452466A1AEE5}" type="datetimeFigureOut">
              <a:rPr lang="pt-BR" smtClean="0"/>
              <a:pPr/>
              <a:t>22/01/2021</a:t>
            </a:fld>
            <a:endParaRPr lang="pt-BR"/>
          </a:p>
        </p:txBody>
      </p:sp>
      <p:sp>
        <p:nvSpPr>
          <p:cNvPr id="4" name="Espaço Reservado para Rodapé 3"/>
          <p:cNvSpPr>
            <a:spLocks noGrp="1"/>
          </p:cNvSpPr>
          <p:nvPr>
            <p:ph type="ftr" sz="quarter" idx="2"/>
          </p:nvPr>
        </p:nvSpPr>
        <p:spPr>
          <a:xfrm>
            <a:off x="0" y="9428584"/>
            <a:ext cx="2945659" cy="498055"/>
          </a:xfrm>
          <a:prstGeom prst="rect">
            <a:avLst/>
          </a:prstGeom>
        </p:spPr>
        <p:txBody>
          <a:bodyPr vert="horz" lIns="91440" tIns="45720" rIns="91440" bIns="45720" rtlCol="0" anchor="b"/>
          <a:lstStyle>
            <a:lvl1pPr algn="l">
              <a:defRPr sz="1200"/>
            </a:lvl1pPr>
          </a:lstStyle>
          <a:p>
            <a:endParaRPr lang="pt-BR"/>
          </a:p>
        </p:txBody>
      </p:sp>
      <p:sp>
        <p:nvSpPr>
          <p:cNvPr id="5" name="Espaço Reservado para Número de Slide 4"/>
          <p:cNvSpPr>
            <a:spLocks noGrp="1"/>
          </p:cNvSpPr>
          <p:nvPr>
            <p:ph type="sldNum" sz="quarter" idx="3"/>
          </p:nvPr>
        </p:nvSpPr>
        <p:spPr>
          <a:xfrm>
            <a:off x="3850443" y="9428584"/>
            <a:ext cx="2945659" cy="498055"/>
          </a:xfrm>
          <a:prstGeom prst="rect">
            <a:avLst/>
          </a:prstGeom>
        </p:spPr>
        <p:txBody>
          <a:bodyPr vert="horz" lIns="91440" tIns="45720" rIns="91440" bIns="45720" rtlCol="0" anchor="b"/>
          <a:lstStyle>
            <a:lvl1pPr algn="r">
              <a:defRPr sz="1200"/>
            </a:lvl1pPr>
          </a:lstStyle>
          <a:p>
            <a:fld id="{BCEDAF79-04D4-488D-A085-7562E7AC49CA}" type="slidenum">
              <a:rPr lang="pt-BR" smtClean="0"/>
              <a:pPr/>
              <a:t>‹nº›</a:t>
            </a:fld>
            <a:endParaRPr lang="pt-BR"/>
          </a:p>
        </p:txBody>
      </p:sp>
    </p:spTree>
    <p:extLst>
      <p:ext uri="{BB962C8B-B14F-4D97-AF65-F5344CB8AC3E}">
        <p14:creationId xmlns:p14="http://schemas.microsoft.com/office/powerpoint/2010/main" val="3097645263"/>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Slide de Título">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2125942"/>
            <a:ext cx="9144000" cy="2387600"/>
          </a:xfrm>
        </p:spPr>
        <p:txBody>
          <a:bodyPr anchor="b"/>
          <a:lstStyle>
            <a:lvl1pPr algn="ctr">
              <a:defRPr sz="6000">
                <a:solidFill>
                  <a:srgbClr val="006847"/>
                </a:solidFill>
                <a:latin typeface="+mj-lt"/>
              </a:defRPr>
            </a:lvl1pPr>
          </a:lstStyle>
          <a:p>
            <a:r>
              <a:rPr lang="pt-BR" smtClean="0"/>
              <a:t>Clique para editar o título mestre</a:t>
            </a:r>
            <a:endParaRPr lang="en-US" dirty="0"/>
          </a:p>
        </p:txBody>
      </p:sp>
      <p:sp>
        <p:nvSpPr>
          <p:cNvPr id="3" name="Subtitle 2"/>
          <p:cNvSpPr>
            <a:spLocks noGrp="1"/>
          </p:cNvSpPr>
          <p:nvPr>
            <p:ph type="subTitle" idx="1"/>
          </p:nvPr>
        </p:nvSpPr>
        <p:spPr>
          <a:xfrm>
            <a:off x="1524000" y="4719917"/>
            <a:ext cx="9144000" cy="618565"/>
          </a:xfrm>
        </p:spPr>
        <p:txBody>
          <a:bodyPr/>
          <a:lstStyle>
            <a:lvl1pPr marL="0" indent="0" algn="ctr">
              <a:buNone/>
              <a:defRPr sz="2400">
                <a:solidFill>
                  <a:schemeClr val="tx1"/>
                </a:solidFill>
                <a:latin typeface="Franklin Gothic Book" panose="020B0503020102020204" pitchFamily="34" charset="0"/>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pt-BR" smtClean="0"/>
              <a:t>Clique para editar o estilo do subtítulo Mestre</a:t>
            </a:r>
            <a:endParaRPr lang="en-US" dirty="0"/>
          </a:p>
        </p:txBody>
      </p:sp>
    </p:spTree>
    <p:extLst>
      <p:ext uri="{BB962C8B-B14F-4D97-AF65-F5344CB8AC3E}">
        <p14:creationId xmlns:p14="http://schemas.microsoft.com/office/powerpoint/2010/main" val="155662450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e Conteúd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smtClean="0"/>
              <a:t>Clique para editar o título mestre</a:t>
            </a:r>
            <a:endParaRPr lang="en-US" dirty="0"/>
          </a:p>
        </p:txBody>
      </p:sp>
      <p:sp>
        <p:nvSpPr>
          <p:cNvPr id="3" name="Content Placeholder 2"/>
          <p:cNvSpPr>
            <a:spLocks noGrp="1"/>
          </p:cNvSpPr>
          <p:nvPr>
            <p:ph idx="1"/>
          </p:nvPr>
        </p:nvSpPr>
        <p:spPr/>
        <p:txBody>
          <a:bodyPr/>
          <a:lstStyle>
            <a:lvl1pPr>
              <a:defRPr>
                <a:solidFill>
                  <a:schemeClr val="tx1"/>
                </a:solidFill>
              </a:defRPr>
            </a:lvl1pPr>
            <a:lvl2pPr>
              <a:defRPr>
                <a:solidFill>
                  <a:schemeClr val="tx1"/>
                </a:solidFill>
              </a:defRPr>
            </a:lvl2pPr>
            <a:lvl3pPr>
              <a:defRPr>
                <a:solidFill>
                  <a:schemeClr val="tx1"/>
                </a:solidFill>
              </a:defRPr>
            </a:lvl3pPr>
            <a:lvl4pPr>
              <a:defRPr>
                <a:solidFill>
                  <a:schemeClr val="tx1"/>
                </a:solidFill>
              </a:defRPr>
            </a:lvl4pPr>
            <a:lvl5pPr>
              <a:defRPr>
                <a:solidFill>
                  <a:schemeClr val="tx1"/>
                </a:solidFill>
              </a:defRPr>
            </a:lvl5pPr>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4" name="Date Placeholder 3"/>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a:xfrm>
            <a:off x="67236" y="118970"/>
            <a:ext cx="717176" cy="472701"/>
          </a:xfrm>
          <a:prstGeom prst="rect">
            <a:avLst/>
          </a:prstGeom>
        </p:spPr>
        <p:txBody>
          <a:bodyPr/>
          <a:lstStyle>
            <a:lvl1pPr>
              <a:defRPr sz="1800">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255778968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Cabeçalho da Seção">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pt-BR" smtClean="0"/>
              <a:t>Clique para editar o título mestre</a:t>
            </a:r>
            <a:endParaRPr lang="en-US" dirty="0"/>
          </a:p>
        </p:txBody>
      </p:sp>
      <p:sp>
        <p:nvSpPr>
          <p:cNvPr id="3" name="Text Placeholder 2"/>
          <p:cNvSpPr>
            <a:spLocks noGrp="1"/>
          </p:cNvSpPr>
          <p:nvPr>
            <p:ph type="body" idx="1"/>
          </p:nvPr>
        </p:nvSpPr>
        <p:spPr>
          <a:xfrm>
            <a:off x="831850" y="4589464"/>
            <a:ext cx="10515600" cy="654890"/>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pt-BR" smtClean="0"/>
              <a:t>Editar estilos de texto Mestre</a:t>
            </a:r>
          </a:p>
        </p:txBody>
      </p:sp>
      <p:sp>
        <p:nvSpPr>
          <p:cNvPr id="4" name="Date Placeholder 3"/>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a:xfrm>
            <a:off x="138953" y="210953"/>
            <a:ext cx="546847"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125533351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as Partes de Conteúd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smtClean="0"/>
              <a:t>Clique para editar o título mestre</a:t>
            </a:r>
            <a:endParaRPr lang="en-US" dirty="0"/>
          </a:p>
        </p:txBody>
      </p:sp>
      <p:sp>
        <p:nvSpPr>
          <p:cNvPr id="3" name="Content Placeholder 2"/>
          <p:cNvSpPr>
            <a:spLocks noGrp="1"/>
          </p:cNvSpPr>
          <p:nvPr>
            <p:ph sz="half" idx="1"/>
          </p:nvPr>
        </p:nvSpPr>
        <p:spPr>
          <a:xfrm>
            <a:off x="838200" y="1448641"/>
            <a:ext cx="5181600" cy="4293721"/>
          </a:xfrm>
        </p:spPr>
        <p:txBody>
          <a:bodyPr/>
          <a:lstStyle>
            <a:lvl1pPr>
              <a:defRPr>
                <a:solidFill>
                  <a:schemeClr val="tx1"/>
                </a:solidFill>
              </a:defRPr>
            </a:lvl1pPr>
            <a:lvl2pPr>
              <a:defRPr>
                <a:solidFill>
                  <a:schemeClr val="tx1"/>
                </a:solidFill>
              </a:defRPr>
            </a:lvl2pPr>
            <a:lvl3pPr>
              <a:defRPr>
                <a:solidFill>
                  <a:schemeClr val="tx1"/>
                </a:solidFill>
              </a:defRPr>
            </a:lvl3pPr>
            <a:lvl4pPr>
              <a:defRPr>
                <a:solidFill>
                  <a:schemeClr val="tx1"/>
                </a:solidFill>
              </a:defRPr>
            </a:lvl4pPr>
            <a:lvl5pPr>
              <a:defRPr>
                <a:solidFill>
                  <a:schemeClr val="tx1"/>
                </a:solidFill>
              </a:defRPr>
            </a:lvl5pPr>
          </a:lstStyle>
          <a:p>
            <a:pPr lvl="0"/>
            <a:r>
              <a:rPr lang="pt-BR" dirty="0" smtClean="0"/>
              <a:t>Editar estilos de texto Mestre</a:t>
            </a:r>
          </a:p>
          <a:p>
            <a:pPr lvl="1"/>
            <a:r>
              <a:rPr lang="pt-BR" dirty="0" smtClean="0"/>
              <a:t>Segundo nível</a:t>
            </a:r>
          </a:p>
          <a:p>
            <a:pPr lvl="2"/>
            <a:r>
              <a:rPr lang="pt-BR" dirty="0" smtClean="0"/>
              <a:t>Terceiro nível</a:t>
            </a:r>
          </a:p>
          <a:p>
            <a:pPr lvl="3"/>
            <a:r>
              <a:rPr lang="pt-BR" dirty="0" smtClean="0"/>
              <a:t>Quarto nível</a:t>
            </a:r>
          </a:p>
          <a:p>
            <a:pPr lvl="4"/>
            <a:r>
              <a:rPr lang="pt-BR" dirty="0" smtClean="0"/>
              <a:t>Quinto nível</a:t>
            </a:r>
            <a:endParaRPr lang="en-US" dirty="0"/>
          </a:p>
        </p:txBody>
      </p:sp>
      <p:sp>
        <p:nvSpPr>
          <p:cNvPr id="4" name="Content Placeholder 3"/>
          <p:cNvSpPr>
            <a:spLocks noGrp="1"/>
          </p:cNvSpPr>
          <p:nvPr>
            <p:ph sz="half" idx="2"/>
          </p:nvPr>
        </p:nvSpPr>
        <p:spPr>
          <a:xfrm>
            <a:off x="6172200" y="1448641"/>
            <a:ext cx="5181600" cy="4293721"/>
          </a:xfrm>
        </p:spPr>
        <p:txBody>
          <a:bodyPr/>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5" name="Date Placeholder 4"/>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6" name="Footer Placeholder 5"/>
          <p:cNvSpPr>
            <a:spLocks noGrp="1"/>
          </p:cNvSpPr>
          <p:nvPr>
            <p:ph type="ftr" sz="quarter" idx="11"/>
          </p:nvPr>
        </p:nvSpPr>
        <p:spPr/>
        <p:txBody>
          <a:bodyPr/>
          <a:lstStyle>
            <a:lvl1pPr algn="l">
              <a:defRPr/>
            </a:lvl1pPr>
          </a:lstStyle>
          <a:p>
            <a:endParaRPr lang="pt-BR" dirty="0"/>
          </a:p>
        </p:txBody>
      </p:sp>
      <p:sp>
        <p:nvSpPr>
          <p:cNvPr id="7" name="Slide Number Placeholder 6"/>
          <p:cNvSpPr>
            <a:spLocks noGrp="1"/>
          </p:cNvSpPr>
          <p:nvPr>
            <p:ph type="sldNum" sz="quarter" idx="12"/>
          </p:nvPr>
        </p:nvSpPr>
        <p:spPr>
          <a:xfrm>
            <a:off x="98612" y="118970"/>
            <a:ext cx="573741"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368385359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ção">
    <p:spTree>
      <p:nvGrpSpPr>
        <p:cNvPr id="1" name=""/>
        <p:cNvGrpSpPr/>
        <p:nvPr/>
      </p:nvGrpSpPr>
      <p:grpSpPr>
        <a:xfrm>
          <a:off x="0" y="0"/>
          <a:ext cx="0" cy="0"/>
          <a:chOff x="0" y="0"/>
          <a:chExt cx="0" cy="0"/>
        </a:xfrm>
      </p:grpSpPr>
      <p:sp>
        <p:nvSpPr>
          <p:cNvPr id="2" name="Title 1"/>
          <p:cNvSpPr>
            <a:spLocks noGrp="1"/>
          </p:cNvSpPr>
          <p:nvPr>
            <p:ph type="title"/>
          </p:nvPr>
        </p:nvSpPr>
        <p:spPr>
          <a:xfrm>
            <a:off x="839788" y="114113"/>
            <a:ext cx="10515600" cy="1325563"/>
          </a:xfrm>
        </p:spPr>
        <p:txBody>
          <a:bodyPr/>
          <a:lstStyle/>
          <a:p>
            <a:r>
              <a:rPr lang="pt-BR" smtClean="0"/>
              <a:t>Clique para editar o título mestre</a:t>
            </a:r>
            <a:endParaRPr lang="en-US" dirty="0"/>
          </a:p>
        </p:txBody>
      </p:sp>
      <p:sp>
        <p:nvSpPr>
          <p:cNvPr id="3" name="Text Placeholder 2"/>
          <p:cNvSpPr>
            <a:spLocks noGrp="1"/>
          </p:cNvSpPr>
          <p:nvPr>
            <p:ph type="body" idx="1"/>
          </p:nvPr>
        </p:nvSpPr>
        <p:spPr>
          <a:xfrm>
            <a:off x="839788" y="14878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t-BR" dirty="0" smtClean="0"/>
              <a:t>Editar estilos de texto Mestre</a:t>
            </a:r>
          </a:p>
        </p:txBody>
      </p:sp>
      <p:sp>
        <p:nvSpPr>
          <p:cNvPr id="4" name="Content Placeholder 3"/>
          <p:cNvSpPr>
            <a:spLocks noGrp="1"/>
          </p:cNvSpPr>
          <p:nvPr>
            <p:ph sz="half" idx="2"/>
          </p:nvPr>
        </p:nvSpPr>
        <p:spPr>
          <a:xfrm>
            <a:off x="838200" y="2359962"/>
            <a:ext cx="5157787" cy="3378292"/>
          </a:xfrm>
        </p:spPr>
        <p:txBody>
          <a:bodyPr/>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5" name="Text Placeholder 4"/>
          <p:cNvSpPr>
            <a:spLocks noGrp="1"/>
          </p:cNvSpPr>
          <p:nvPr>
            <p:ph type="body" sz="quarter" idx="3"/>
          </p:nvPr>
        </p:nvSpPr>
        <p:spPr>
          <a:xfrm>
            <a:off x="6172200" y="14878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pt-BR" smtClean="0"/>
              <a:t>Editar estilos de texto Mestre</a:t>
            </a:r>
          </a:p>
        </p:txBody>
      </p:sp>
      <p:sp>
        <p:nvSpPr>
          <p:cNvPr id="6" name="Content Placeholder 5"/>
          <p:cNvSpPr>
            <a:spLocks noGrp="1"/>
          </p:cNvSpPr>
          <p:nvPr>
            <p:ph sz="quarter" idx="4"/>
          </p:nvPr>
        </p:nvSpPr>
        <p:spPr>
          <a:xfrm>
            <a:off x="6170612" y="2359962"/>
            <a:ext cx="5183188" cy="3378292"/>
          </a:xfrm>
        </p:spPr>
        <p:txBody>
          <a:bodyPr/>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7" name="Date Placeholder 6"/>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8" name="Footer Placeholder 7"/>
          <p:cNvSpPr>
            <a:spLocks noGrp="1"/>
          </p:cNvSpPr>
          <p:nvPr>
            <p:ph type="ftr" sz="quarter" idx="11"/>
          </p:nvPr>
        </p:nvSpPr>
        <p:spPr/>
        <p:txBody>
          <a:bodyPr/>
          <a:lstStyle>
            <a:lvl1pPr algn="l">
              <a:defRPr/>
            </a:lvl1pPr>
          </a:lstStyle>
          <a:p>
            <a:endParaRPr lang="pt-BR"/>
          </a:p>
        </p:txBody>
      </p:sp>
      <p:sp>
        <p:nvSpPr>
          <p:cNvPr id="9" name="Slide Number Placeholder 8"/>
          <p:cNvSpPr>
            <a:spLocks noGrp="1"/>
          </p:cNvSpPr>
          <p:nvPr>
            <p:ph type="sldNum" sz="quarter" idx="12"/>
          </p:nvPr>
        </p:nvSpPr>
        <p:spPr>
          <a:xfrm>
            <a:off x="125505" y="114113"/>
            <a:ext cx="546848"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7216338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mente Título">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smtClean="0"/>
              <a:t>Clique para editar o título mestre</a:t>
            </a:r>
            <a:endParaRPr lang="en-US" dirty="0"/>
          </a:p>
        </p:txBody>
      </p:sp>
      <p:sp>
        <p:nvSpPr>
          <p:cNvPr id="3" name="Date Placeholder 2"/>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4" name="Footer Placeholder 3"/>
          <p:cNvSpPr>
            <a:spLocks noGrp="1"/>
          </p:cNvSpPr>
          <p:nvPr>
            <p:ph type="ftr" sz="quarter" idx="11"/>
          </p:nvPr>
        </p:nvSpPr>
        <p:spPr/>
        <p:txBody>
          <a:bodyPr/>
          <a:lstStyle/>
          <a:p>
            <a:endParaRPr lang="pt-BR"/>
          </a:p>
        </p:txBody>
      </p:sp>
      <p:sp>
        <p:nvSpPr>
          <p:cNvPr id="5" name="Slide Number Placeholder 4"/>
          <p:cNvSpPr>
            <a:spLocks noGrp="1"/>
          </p:cNvSpPr>
          <p:nvPr>
            <p:ph type="sldNum" sz="quarter" idx="12"/>
          </p:nvPr>
        </p:nvSpPr>
        <p:spPr>
          <a:xfrm>
            <a:off x="112059" y="118970"/>
            <a:ext cx="506506"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172072254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m branco">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3" name="Footer Placeholder 2"/>
          <p:cNvSpPr>
            <a:spLocks noGrp="1"/>
          </p:cNvSpPr>
          <p:nvPr>
            <p:ph type="ftr" sz="quarter" idx="11"/>
          </p:nvPr>
        </p:nvSpPr>
        <p:spPr/>
        <p:txBody>
          <a:bodyPr/>
          <a:lstStyle/>
          <a:p>
            <a:endParaRPr lang="pt-BR"/>
          </a:p>
        </p:txBody>
      </p:sp>
      <p:sp>
        <p:nvSpPr>
          <p:cNvPr id="4" name="Slide Number Placeholder 3"/>
          <p:cNvSpPr>
            <a:spLocks noGrp="1"/>
          </p:cNvSpPr>
          <p:nvPr>
            <p:ph type="sldNum" sz="quarter" idx="12"/>
          </p:nvPr>
        </p:nvSpPr>
        <p:spPr>
          <a:xfrm>
            <a:off x="98612" y="157256"/>
            <a:ext cx="533400"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140393583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údo com Legenda">
    <p:spTree>
      <p:nvGrpSpPr>
        <p:cNvPr id="1" name=""/>
        <p:cNvGrpSpPr/>
        <p:nvPr/>
      </p:nvGrpSpPr>
      <p:grpSpPr>
        <a:xfrm>
          <a:off x="0" y="0"/>
          <a:ext cx="0" cy="0"/>
          <a:chOff x="0" y="0"/>
          <a:chExt cx="0" cy="0"/>
        </a:xfrm>
      </p:grpSpPr>
      <p:sp>
        <p:nvSpPr>
          <p:cNvPr id="2" name="Title 1"/>
          <p:cNvSpPr>
            <a:spLocks noGrp="1"/>
          </p:cNvSpPr>
          <p:nvPr>
            <p:ph type="title"/>
          </p:nvPr>
        </p:nvSpPr>
        <p:spPr>
          <a:xfrm>
            <a:off x="838200" y="187325"/>
            <a:ext cx="3932237" cy="1251510"/>
          </a:xfrm>
        </p:spPr>
        <p:txBody>
          <a:bodyPr anchor="b"/>
          <a:lstStyle>
            <a:lvl1pPr>
              <a:defRPr sz="3200"/>
            </a:lvl1pPr>
          </a:lstStyle>
          <a:p>
            <a:r>
              <a:rPr lang="pt-BR" smtClean="0"/>
              <a:t>Clique para editar o título mestre</a:t>
            </a:r>
            <a:endParaRPr lang="en-US" dirty="0"/>
          </a:p>
        </p:txBody>
      </p:sp>
      <p:sp>
        <p:nvSpPr>
          <p:cNvPr id="3" name="Content Placeholder 2"/>
          <p:cNvSpPr>
            <a:spLocks noGrp="1"/>
          </p:cNvSpPr>
          <p:nvPr>
            <p:ph idx="1"/>
          </p:nvPr>
        </p:nvSpPr>
        <p:spPr>
          <a:xfrm>
            <a:off x="5062164" y="530321"/>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4" name="Text Placeholder 3"/>
          <p:cNvSpPr>
            <a:spLocks noGrp="1"/>
          </p:cNvSpPr>
          <p:nvPr>
            <p:ph type="body" sz="half" idx="2"/>
          </p:nvPr>
        </p:nvSpPr>
        <p:spPr>
          <a:xfrm>
            <a:off x="838200" y="1518443"/>
            <a:ext cx="3932237" cy="3811588"/>
          </a:xfrm>
        </p:spPr>
        <p:txBody>
          <a:bodyPr/>
          <a:lstStyle>
            <a:lvl1pPr marL="0" indent="0">
              <a:buNone/>
              <a:defRPr sz="1600">
                <a:solidFill>
                  <a:schemeClr val="tx1"/>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t-BR" smtClean="0"/>
              <a:t>Editar estilos de texto Mestre</a:t>
            </a:r>
          </a:p>
        </p:txBody>
      </p:sp>
      <p:sp>
        <p:nvSpPr>
          <p:cNvPr id="5" name="Date Placeholder 4"/>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6" name="Footer Placeholder 5"/>
          <p:cNvSpPr>
            <a:spLocks noGrp="1"/>
          </p:cNvSpPr>
          <p:nvPr>
            <p:ph type="ftr" sz="quarter" idx="11"/>
          </p:nvPr>
        </p:nvSpPr>
        <p:spPr/>
        <p:txBody>
          <a:bodyPr/>
          <a:lstStyle/>
          <a:p>
            <a:endParaRPr lang="pt-BR"/>
          </a:p>
        </p:txBody>
      </p:sp>
      <p:sp>
        <p:nvSpPr>
          <p:cNvPr id="7" name="Slide Number Placeholder 6"/>
          <p:cNvSpPr>
            <a:spLocks noGrp="1"/>
          </p:cNvSpPr>
          <p:nvPr>
            <p:ph type="sldNum" sz="quarter" idx="12"/>
          </p:nvPr>
        </p:nvSpPr>
        <p:spPr>
          <a:xfrm>
            <a:off x="61118" y="165196"/>
            <a:ext cx="624682"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249192278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m com Legenda">
    <p:spTree>
      <p:nvGrpSpPr>
        <p:cNvPr id="1" name=""/>
        <p:cNvGrpSpPr/>
        <p:nvPr/>
      </p:nvGrpSpPr>
      <p:grpSpPr>
        <a:xfrm>
          <a:off x="0" y="0"/>
          <a:ext cx="0" cy="0"/>
          <a:chOff x="0" y="0"/>
          <a:chExt cx="0" cy="0"/>
        </a:xfrm>
      </p:grpSpPr>
      <p:sp>
        <p:nvSpPr>
          <p:cNvPr id="2" name="Title 1"/>
          <p:cNvSpPr>
            <a:spLocks noGrp="1"/>
          </p:cNvSpPr>
          <p:nvPr>
            <p:ph type="title"/>
          </p:nvPr>
        </p:nvSpPr>
        <p:spPr>
          <a:xfrm>
            <a:off x="839788" y="159312"/>
            <a:ext cx="3932237" cy="1264023"/>
          </a:xfrm>
        </p:spPr>
        <p:txBody>
          <a:bodyPr anchor="b"/>
          <a:lstStyle>
            <a:lvl1pPr>
              <a:defRPr sz="3200"/>
            </a:lvl1pPr>
          </a:lstStyle>
          <a:p>
            <a:r>
              <a:rPr lang="pt-BR" smtClean="0"/>
              <a:t>Clique para editar o título mestre</a:t>
            </a:r>
            <a:endParaRPr lang="en-US" dirty="0"/>
          </a:p>
        </p:txBody>
      </p:sp>
      <p:sp>
        <p:nvSpPr>
          <p:cNvPr id="3" name="Picture Placeholder 2"/>
          <p:cNvSpPr>
            <a:spLocks noGrp="1" noChangeAspect="1"/>
          </p:cNvSpPr>
          <p:nvPr>
            <p:ph type="pic" idx="1"/>
          </p:nvPr>
        </p:nvSpPr>
        <p:spPr>
          <a:xfrm>
            <a:off x="4951319" y="456406"/>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pt-BR" smtClean="0"/>
              <a:t>Clique no ícone para adicionar uma imagem</a:t>
            </a:r>
            <a:endParaRPr lang="en-US" dirty="0"/>
          </a:p>
        </p:txBody>
      </p:sp>
      <p:sp>
        <p:nvSpPr>
          <p:cNvPr id="4" name="Text Placeholder 3"/>
          <p:cNvSpPr>
            <a:spLocks noGrp="1"/>
          </p:cNvSpPr>
          <p:nvPr>
            <p:ph type="body" sz="half" idx="2"/>
          </p:nvPr>
        </p:nvSpPr>
        <p:spPr>
          <a:xfrm>
            <a:off x="838200" y="1518443"/>
            <a:ext cx="3932237" cy="3811588"/>
          </a:xfrm>
        </p:spPr>
        <p:txBody>
          <a:bodyPr/>
          <a:lstStyle>
            <a:lvl1pPr marL="0" indent="0">
              <a:buNone/>
              <a:defRPr sz="1600">
                <a:solidFill>
                  <a:schemeClr val="tx1"/>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pt-BR" dirty="0" smtClean="0"/>
              <a:t>Editar estilos de texto Mestre</a:t>
            </a:r>
          </a:p>
        </p:txBody>
      </p:sp>
      <p:sp>
        <p:nvSpPr>
          <p:cNvPr id="5" name="Date Placeholder 4"/>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6" name="Footer Placeholder 5"/>
          <p:cNvSpPr>
            <a:spLocks noGrp="1"/>
          </p:cNvSpPr>
          <p:nvPr>
            <p:ph type="ftr" sz="quarter" idx="11"/>
          </p:nvPr>
        </p:nvSpPr>
        <p:spPr/>
        <p:txBody>
          <a:bodyPr/>
          <a:lstStyle/>
          <a:p>
            <a:endParaRPr lang="pt-BR"/>
          </a:p>
        </p:txBody>
      </p:sp>
      <p:sp>
        <p:nvSpPr>
          <p:cNvPr id="7" name="Slide Number Placeholder 6"/>
          <p:cNvSpPr>
            <a:spLocks noGrp="1"/>
          </p:cNvSpPr>
          <p:nvPr>
            <p:ph type="sldNum" sz="quarter" idx="12"/>
          </p:nvPr>
        </p:nvSpPr>
        <p:spPr>
          <a:xfrm>
            <a:off x="62706" y="173881"/>
            <a:ext cx="596200"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21105681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e Texto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pt-BR" smtClean="0"/>
              <a:t>Clique para editar o título mestre</a:t>
            </a:r>
            <a:endParaRPr lang="en-US" dirty="0"/>
          </a:p>
        </p:txBody>
      </p:sp>
      <p:sp>
        <p:nvSpPr>
          <p:cNvPr id="3" name="Vertical Text Placeholder 2"/>
          <p:cNvSpPr>
            <a:spLocks noGrp="1"/>
          </p:cNvSpPr>
          <p:nvPr>
            <p:ph type="body" orient="vert" idx="1"/>
          </p:nvPr>
        </p:nvSpPr>
        <p:spPr>
          <a:xfrm>
            <a:off x="838200" y="1462088"/>
            <a:ext cx="10515600" cy="4077634"/>
          </a:xfrm>
        </p:spPr>
        <p:txBody>
          <a:bodyPr vert="eaVert"/>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4" name="Date Placeholder 3"/>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a:xfrm>
            <a:off x="138953" y="137647"/>
            <a:ext cx="573741"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194620528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exto e Título Vertical">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168182"/>
            <a:ext cx="2628900" cy="5574180"/>
          </a:xfrm>
        </p:spPr>
        <p:txBody>
          <a:bodyPr vert="eaVert"/>
          <a:lstStyle/>
          <a:p>
            <a:r>
              <a:rPr lang="pt-BR" dirty="0" smtClean="0"/>
              <a:t>Clique para editar o título mestre</a:t>
            </a:r>
            <a:endParaRPr lang="en-US" dirty="0"/>
          </a:p>
        </p:txBody>
      </p:sp>
      <p:sp>
        <p:nvSpPr>
          <p:cNvPr id="3" name="Vertical Text Placeholder 2"/>
          <p:cNvSpPr>
            <a:spLocks noGrp="1"/>
          </p:cNvSpPr>
          <p:nvPr>
            <p:ph type="body" orient="vert" idx="1"/>
          </p:nvPr>
        </p:nvSpPr>
        <p:spPr>
          <a:xfrm>
            <a:off x="838200" y="168182"/>
            <a:ext cx="7734300" cy="5574180"/>
          </a:xfrm>
        </p:spPr>
        <p:txBody>
          <a:bodyPr vert="eaVert"/>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4" name="Date Placeholder 3"/>
          <p:cNvSpPr>
            <a:spLocks noGrp="1"/>
          </p:cNvSpPr>
          <p:nvPr>
            <p:ph type="dt" sz="half" idx="10"/>
          </p:nvPr>
        </p:nvSpPr>
        <p:spPr/>
        <p:txBody>
          <a:bodyPr/>
          <a:lstStyle/>
          <a:p>
            <a:fld id="{9CE3A193-05D0-47E9-AA1D-F7EA8442324D}" type="datetimeFigureOut">
              <a:rPr lang="pt-BR" smtClean="0"/>
              <a:pPr/>
              <a:t>22/01/2021</a:t>
            </a:fld>
            <a:endParaRPr lang="pt-BR"/>
          </a:p>
        </p:txBody>
      </p:sp>
      <p:sp>
        <p:nvSpPr>
          <p:cNvPr id="5" name="Footer Placeholder 4"/>
          <p:cNvSpPr>
            <a:spLocks noGrp="1"/>
          </p:cNvSpPr>
          <p:nvPr>
            <p:ph type="ftr" sz="quarter" idx="11"/>
          </p:nvPr>
        </p:nvSpPr>
        <p:spPr/>
        <p:txBody>
          <a:bodyPr/>
          <a:lstStyle/>
          <a:p>
            <a:endParaRPr lang="pt-BR"/>
          </a:p>
        </p:txBody>
      </p:sp>
      <p:sp>
        <p:nvSpPr>
          <p:cNvPr id="6" name="Slide Number Placeholder 5"/>
          <p:cNvSpPr>
            <a:spLocks noGrp="1"/>
          </p:cNvSpPr>
          <p:nvPr>
            <p:ph type="sldNum" sz="quarter" idx="12"/>
          </p:nvPr>
        </p:nvSpPr>
        <p:spPr>
          <a:xfrm>
            <a:off x="125506" y="168182"/>
            <a:ext cx="560294" cy="365125"/>
          </a:xfrm>
          <a:prstGeom prst="rect">
            <a:avLst/>
          </a:prstGeom>
        </p:spPr>
        <p:txBody>
          <a:bodyPr/>
          <a:lstStyle>
            <a:lvl1pPr>
              <a:defRPr>
                <a:solidFill>
                  <a:schemeClr val="bg1"/>
                </a:solidFill>
              </a:defRPr>
            </a:lvl1pPr>
          </a:lstStyle>
          <a:p>
            <a:fld id="{C2C4B674-F41C-469B-B278-E3266CF41F2D}" type="slidenum">
              <a:rPr lang="pt-BR" smtClean="0"/>
              <a:pPr/>
              <a:t>‹nº›</a:t>
            </a:fld>
            <a:endParaRPr lang="pt-BR"/>
          </a:p>
        </p:txBody>
      </p:sp>
    </p:spTree>
    <p:extLst>
      <p:ext uri="{BB962C8B-B14F-4D97-AF65-F5344CB8AC3E}">
        <p14:creationId xmlns:p14="http://schemas.microsoft.com/office/powerpoint/2010/main" val="399511755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cstate="print">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123078"/>
            <a:ext cx="10515600" cy="1325563"/>
          </a:xfrm>
          <a:prstGeom prst="rect">
            <a:avLst/>
          </a:prstGeom>
        </p:spPr>
        <p:txBody>
          <a:bodyPr vert="horz" lIns="91440" tIns="45720" rIns="91440" bIns="45720" rtlCol="0" anchor="ctr">
            <a:normAutofit/>
          </a:bodyPr>
          <a:lstStyle/>
          <a:p>
            <a:r>
              <a:rPr lang="pt-BR" smtClean="0"/>
              <a:t>Clique para editar o título mestre</a:t>
            </a:r>
            <a:endParaRPr lang="en-US" dirty="0"/>
          </a:p>
        </p:txBody>
      </p:sp>
      <p:sp>
        <p:nvSpPr>
          <p:cNvPr id="3" name="Text Placeholder 2"/>
          <p:cNvSpPr>
            <a:spLocks noGrp="1"/>
          </p:cNvSpPr>
          <p:nvPr>
            <p:ph type="body" idx="1"/>
          </p:nvPr>
        </p:nvSpPr>
        <p:spPr>
          <a:xfrm>
            <a:off x="838200" y="1556684"/>
            <a:ext cx="10515600" cy="4077634"/>
          </a:xfrm>
          <a:prstGeom prst="rect">
            <a:avLst/>
          </a:prstGeom>
        </p:spPr>
        <p:txBody>
          <a:bodyPr vert="horz" lIns="91440" tIns="45720" rIns="91440" bIns="45720" rtlCol="0">
            <a:normAutofit/>
          </a:bodyPr>
          <a:lstStyle/>
          <a:p>
            <a:pPr lvl="0"/>
            <a:r>
              <a:rPr lang="pt-BR" smtClean="0"/>
              <a:t>Editar estilos de texto Mestre</a:t>
            </a:r>
          </a:p>
          <a:p>
            <a:pPr lvl="1"/>
            <a:r>
              <a:rPr lang="pt-BR" smtClean="0"/>
              <a:t>Segundo nível</a:t>
            </a:r>
          </a:p>
          <a:p>
            <a:pPr lvl="2"/>
            <a:r>
              <a:rPr lang="pt-BR" smtClean="0"/>
              <a:t>Terceiro nível</a:t>
            </a:r>
          </a:p>
          <a:p>
            <a:pPr lvl="3"/>
            <a:r>
              <a:rPr lang="pt-BR" smtClean="0"/>
              <a:t>Quarto nível</a:t>
            </a:r>
          </a:p>
          <a:p>
            <a:pPr lvl="4"/>
            <a:r>
              <a:rPr lang="pt-BR" smtClean="0"/>
              <a:t>Quinto nível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latin typeface="Gotham Narrow Book" pitchFamily="50" charset="0"/>
              </a:defRPr>
            </a:lvl1pPr>
          </a:lstStyle>
          <a:p>
            <a:fld id="{9CE3A193-05D0-47E9-AA1D-F7EA8442324D}" type="datetimeFigureOut">
              <a:rPr lang="pt-BR" smtClean="0"/>
              <a:pPr/>
              <a:t>22/01/2021</a:t>
            </a:fld>
            <a:endParaRPr lang="pt-BR"/>
          </a:p>
        </p:txBody>
      </p:sp>
      <p:sp>
        <p:nvSpPr>
          <p:cNvPr id="5" name="Footer Placeholder 4"/>
          <p:cNvSpPr>
            <a:spLocks noGrp="1"/>
          </p:cNvSpPr>
          <p:nvPr>
            <p:ph type="ftr" sz="quarter" idx="3"/>
          </p:nvPr>
        </p:nvSpPr>
        <p:spPr>
          <a:xfrm>
            <a:off x="838200" y="5742362"/>
            <a:ext cx="2743200" cy="609880"/>
          </a:xfrm>
          <a:prstGeom prst="rect">
            <a:avLst/>
          </a:prstGeom>
        </p:spPr>
        <p:txBody>
          <a:bodyPr vert="horz" lIns="91440" tIns="45720" rIns="91440" bIns="45720" rtlCol="0" anchor="ctr"/>
          <a:lstStyle>
            <a:lvl1pPr algn="l">
              <a:defRPr sz="1200">
                <a:solidFill>
                  <a:schemeClr val="tx1">
                    <a:tint val="75000"/>
                  </a:schemeClr>
                </a:solidFill>
                <a:latin typeface="Gotham Narrow Book" pitchFamily="50" charset="0"/>
              </a:defRPr>
            </a:lvl1pPr>
          </a:lstStyle>
          <a:p>
            <a:endParaRPr lang="pt-BR" dirty="0"/>
          </a:p>
        </p:txBody>
      </p:sp>
    </p:spTree>
    <p:extLst>
      <p:ext uri="{BB962C8B-B14F-4D97-AF65-F5344CB8AC3E}">
        <p14:creationId xmlns:p14="http://schemas.microsoft.com/office/powerpoint/2010/main" val="3582436390"/>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90000"/>
        </a:lnSpc>
        <a:spcBef>
          <a:spcPct val="0"/>
        </a:spcBef>
        <a:buNone/>
        <a:defRPr sz="4400" kern="1200">
          <a:solidFill>
            <a:srgbClr val="006847"/>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4.png"/></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1.xml"/><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1.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5" Type="http://schemas.openxmlformats.org/officeDocument/2006/relationships/image" Target="../media/image6.jpeg"/><Relationship Id="rId4" Type="http://schemas.openxmlformats.org/officeDocument/2006/relationships/image" Target="../media/image5.png"/></Relationships>
</file>

<file path=ppt/slides/_rels/slide2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5" Type="http://schemas.openxmlformats.org/officeDocument/2006/relationships/image" Target="../media/image7.jpeg"/><Relationship Id="rId4" Type="http://schemas.openxmlformats.org/officeDocument/2006/relationships/image" Target="../media/image5.png"/></Relationships>
</file>

<file path=ppt/slides/_rels/slide2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5" Type="http://schemas.openxmlformats.org/officeDocument/2006/relationships/image" Target="../media/image8.png"/><Relationship Id="rId4" Type="http://schemas.openxmlformats.org/officeDocument/2006/relationships/image" Target="../media/image5.png"/></Relationships>
</file>

<file path=ppt/slides/_rels/slide2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6" Type="http://schemas.openxmlformats.org/officeDocument/2006/relationships/image" Target="../media/image10.png"/><Relationship Id="rId5" Type="http://schemas.openxmlformats.org/officeDocument/2006/relationships/image" Target="../media/image9.jpeg"/><Relationship Id="rId4" Type="http://schemas.openxmlformats.org/officeDocument/2006/relationships/image" Target="../media/image5.png"/></Relationships>
</file>

<file path=ppt/slides/_rels/slide2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30.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1.xml"/><Relationship Id="rId4" Type="http://schemas.openxmlformats.org/officeDocument/2006/relationships/image" Target="../media/image5.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m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638389" y="894883"/>
            <a:ext cx="4915223" cy="4522325"/>
          </a:xfrm>
          <a:prstGeom prst="rect">
            <a:avLst/>
          </a:prstGeom>
        </p:spPr>
      </p:pic>
      <p:pic>
        <p:nvPicPr>
          <p:cNvPr id="5" name="Picture 2"/>
          <p:cNvPicPr/>
          <p:nvPr/>
        </p:nvPicPr>
        <p:blipFill>
          <a:blip r:embed="rId3" cstate="print"/>
          <a:stretch/>
        </p:blipFill>
        <p:spPr>
          <a:xfrm>
            <a:off x="576000" y="5971680"/>
            <a:ext cx="1584000" cy="631800"/>
          </a:xfrm>
          <a:prstGeom prst="rect">
            <a:avLst/>
          </a:prstGeom>
          <a:ln>
            <a:noFill/>
          </a:ln>
        </p:spPr>
      </p:pic>
      <p:pic>
        <p:nvPicPr>
          <p:cNvPr id="6" name="Picture 3"/>
          <p:cNvPicPr/>
          <p:nvPr/>
        </p:nvPicPr>
        <p:blipFill>
          <a:blip r:embed="rId4" cstate="print"/>
          <a:stretch/>
        </p:blipFill>
        <p:spPr>
          <a:xfrm>
            <a:off x="2664000" y="5959440"/>
            <a:ext cx="1152000" cy="664560"/>
          </a:xfrm>
          <a:prstGeom prst="rect">
            <a:avLst/>
          </a:prstGeom>
          <a:ln>
            <a:noFill/>
          </a:ln>
        </p:spPr>
      </p:pic>
      <p:pic>
        <p:nvPicPr>
          <p:cNvPr id="7" name="Picture 4"/>
          <p:cNvPicPr/>
          <p:nvPr/>
        </p:nvPicPr>
        <p:blipFill>
          <a:blip r:embed="rId5"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58946387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ctrTitle"/>
          </p:nvPr>
        </p:nvSpPr>
        <p:spPr>
          <a:xfrm>
            <a:off x="1293707" y="1807775"/>
            <a:ext cx="9144000" cy="1602702"/>
          </a:xfrm>
        </p:spPr>
        <p:txBody>
          <a:bodyPr>
            <a:noAutofit/>
          </a:bodyPr>
          <a:lstStyle/>
          <a:p>
            <a:r>
              <a:rPr lang="pt-BR" sz="5400" dirty="0" smtClean="0"/>
              <a:t>Educação </a:t>
            </a:r>
            <a:r>
              <a:rPr lang="pt-BR" sz="5400" dirty="0"/>
              <a:t>Musical e Inclusão</a:t>
            </a:r>
            <a:r>
              <a:rPr lang="pt-BR" sz="4800" dirty="0"/>
              <a:t>.</a:t>
            </a:r>
          </a:p>
        </p:txBody>
      </p:sp>
      <p:sp>
        <p:nvSpPr>
          <p:cNvPr id="3" name="Subtítulo 2"/>
          <p:cNvSpPr>
            <a:spLocks noGrp="1"/>
          </p:cNvSpPr>
          <p:nvPr>
            <p:ph type="subTitle" idx="1"/>
          </p:nvPr>
        </p:nvSpPr>
        <p:spPr>
          <a:xfrm>
            <a:off x="1368000" y="5071277"/>
            <a:ext cx="9144000" cy="400723"/>
          </a:xfrm>
        </p:spPr>
        <p:txBody>
          <a:bodyPr>
            <a:normAutofit/>
          </a:bodyPr>
          <a:lstStyle/>
          <a:p>
            <a:pPr algn="l">
              <a:lnSpc>
                <a:spcPct val="100000"/>
              </a:lnSpc>
            </a:pPr>
            <a:r>
              <a:rPr lang="pt-BR" sz="1400" dirty="0" smtClean="0"/>
              <a:t>Daltro </a:t>
            </a:r>
            <a:r>
              <a:rPr lang="pt-BR" sz="1400" dirty="0" err="1"/>
              <a:t>Keenan</a:t>
            </a:r>
            <a:r>
              <a:rPr lang="pt-BR" sz="1400" dirty="0"/>
              <a:t> </a:t>
            </a:r>
            <a:r>
              <a:rPr lang="pt-BR" sz="1400" dirty="0" smtClean="0"/>
              <a:t>Júnior - </a:t>
            </a:r>
            <a:r>
              <a:rPr lang="pt-BR" sz="1400" dirty="0" err="1" smtClean="0"/>
              <a:t>Uergs</a:t>
            </a:r>
            <a:endParaRPr lang="pt-BR" sz="1400" dirty="0" smtClean="0"/>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3806005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dirty="0">
                <a:latin typeface="Arial" panose="020B0604020202020204" pitchFamily="34" charset="0"/>
                <a:cs typeface="Arial" panose="020B0604020202020204" pitchFamily="34" charset="0"/>
              </a:rPr>
              <a:t>Definir a deficiência é uma questão complexa e inconclusa, por isso é importante considerar as prioridades das pessoas com deficiência segundo elas próprias</a:t>
            </a:r>
            <a:r>
              <a:rPr lang="pt-BR" dirty="0" smtClean="0">
                <a:latin typeface="Arial" panose="020B0604020202020204" pitchFamily="34" charset="0"/>
                <a:cs typeface="Arial" panose="020B0604020202020204" pitchFamily="34" charset="0"/>
              </a:rPr>
              <a:t>.</a:t>
            </a:r>
          </a:p>
          <a:p>
            <a:pPr algn="just"/>
            <a:endParaRPr lang="pt-BR" dirty="0">
              <a:latin typeface="Arial" panose="020B0604020202020204" pitchFamily="34" charset="0"/>
              <a:cs typeface="Arial" panose="020B0604020202020204" pitchFamily="34" charset="0"/>
            </a:endParaRPr>
          </a:p>
          <a:p>
            <a:pPr algn="just"/>
            <a:r>
              <a:rPr lang="pt-BR" dirty="0">
                <a:latin typeface="Arial" panose="020B0604020202020204" pitchFamily="34" charset="0"/>
                <a:ea typeface="Calibri" panose="020F0502020204030204" pitchFamily="34" charset="0"/>
              </a:rPr>
              <a:t>De acordo com o Relatório Mundial sobre a Deficiência da Organização Mundial da Saúde (OMS, 2011, p. 4), “A deficiência é complexa, dinâmica, multidi­mensional, e questionada.”</a:t>
            </a:r>
            <a:endParaRPr lang="pt-BR"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708832031"/>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dirty="0">
                <a:latin typeface="Arial" panose="020B0604020202020204" pitchFamily="34" charset="0"/>
                <a:ea typeface="Calibri" panose="020F0502020204030204" pitchFamily="34" charset="0"/>
                <a:cs typeface="Arial" panose="020B0604020202020204" pitchFamily="34" charset="0"/>
              </a:rPr>
              <a:t>A Convenção sobre Direitos das Pessoas com Deficiência reconhece que a deficiência é um conceito em evolução, resultante da interação entre pessoas com deficiência e as barreiras ambientais e atitudinais que impossibilitam sua participação plena e eficaz na sociedade de maneira igualitária (BRASIL, 2011).</a:t>
            </a:r>
            <a:endParaRPr lang="pt-BR"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205223685"/>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dirty="0"/>
              <a:t>Art. 2º Considera-se pessoa com deficiência aquela que tem </a:t>
            </a:r>
            <a:r>
              <a:rPr lang="pt-BR" b="1" dirty="0"/>
              <a:t>impedimento</a:t>
            </a:r>
            <a:r>
              <a:rPr lang="pt-BR" dirty="0"/>
              <a:t> de longo prazo de natureza física, mental, intelectual ou sensorial, o qual, em interação com uma ou mais </a:t>
            </a:r>
            <a:r>
              <a:rPr lang="pt-BR" b="1" dirty="0"/>
              <a:t>barreiras</a:t>
            </a:r>
            <a:r>
              <a:rPr lang="pt-BR" dirty="0"/>
              <a:t>, pode obstruir sua participação plena e efetiva na sociedade em igualdade de condições com as demais pessoas</a:t>
            </a:r>
            <a:r>
              <a:rPr lang="pt-BR" dirty="0" smtClean="0"/>
              <a:t>. </a:t>
            </a:r>
            <a:r>
              <a:rPr lang="pt-BR" dirty="0" smtClean="0">
                <a:latin typeface="Arial" panose="020B0604020202020204" pitchFamily="34" charset="0"/>
                <a:ea typeface="Calibri" panose="020F0502020204030204" pitchFamily="34" charset="0"/>
                <a:cs typeface="Arial" panose="020B0604020202020204" pitchFamily="34" charset="0"/>
              </a:rPr>
              <a:t>(</a:t>
            </a:r>
            <a:r>
              <a:rPr lang="pt-BR" dirty="0">
                <a:latin typeface="Arial" panose="020B0604020202020204" pitchFamily="34" charset="0"/>
                <a:ea typeface="Calibri" panose="020F0502020204030204" pitchFamily="34" charset="0"/>
                <a:cs typeface="Arial" panose="020B0604020202020204" pitchFamily="34" charset="0"/>
              </a:rPr>
              <a:t>BRASIL, </a:t>
            </a:r>
            <a:r>
              <a:rPr lang="pt-BR" dirty="0" smtClean="0">
                <a:latin typeface="Arial" panose="020B0604020202020204" pitchFamily="34" charset="0"/>
                <a:ea typeface="Calibri" panose="020F0502020204030204" pitchFamily="34" charset="0"/>
                <a:cs typeface="Arial" panose="020B0604020202020204" pitchFamily="34" charset="0"/>
              </a:rPr>
              <a:t>2015).</a:t>
            </a:r>
            <a:endParaRPr lang="pt-BR"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254574762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normAutofit fontScale="85000" lnSpcReduction="20000"/>
          </a:bodyPr>
          <a:lstStyle/>
          <a:p>
            <a:endParaRPr lang="pt-BR" dirty="0" smtClean="0"/>
          </a:p>
          <a:p>
            <a:r>
              <a:rPr lang="pt-BR" dirty="0"/>
              <a:t>IV - barreiras: qualquer </a:t>
            </a:r>
            <a:r>
              <a:rPr lang="pt-BR" b="1" dirty="0"/>
              <a:t>entrave, obstáculo, atitude ou comportamento </a:t>
            </a:r>
            <a:r>
              <a:rPr lang="pt-BR" dirty="0"/>
              <a:t>que limite ou impeça a participação social da pessoa, bem como o gozo, a fruição e o exercício de seus direitos à acessibilidade, à liberdade de movimento e de expressão, à comunicação, ao acesso à informação, à compreensão, à circulação com segurança, entre outros, classificadas em:</a:t>
            </a:r>
          </a:p>
          <a:p>
            <a:r>
              <a:rPr lang="pt-BR" dirty="0"/>
              <a:t>a) barreiras urbanísticas: as existentes nas </a:t>
            </a:r>
            <a:r>
              <a:rPr lang="pt-BR" b="1" dirty="0"/>
              <a:t>vias e nos espaços públicos e privados abertos </a:t>
            </a:r>
            <a:r>
              <a:rPr lang="pt-BR" dirty="0"/>
              <a:t>ao público ou de uso coletivo;</a:t>
            </a:r>
          </a:p>
          <a:p>
            <a:r>
              <a:rPr lang="pt-BR" dirty="0"/>
              <a:t>b) barreiras arquitetônicas: as existentes </a:t>
            </a:r>
            <a:r>
              <a:rPr lang="pt-BR" b="1" dirty="0"/>
              <a:t>nos edifícios </a:t>
            </a:r>
            <a:r>
              <a:rPr lang="pt-BR" dirty="0"/>
              <a:t>públicos e privados;</a:t>
            </a:r>
          </a:p>
          <a:p>
            <a:r>
              <a:rPr lang="pt-BR" dirty="0"/>
              <a:t>c) barreiras nos transportes: as existentes nos </a:t>
            </a:r>
            <a:r>
              <a:rPr lang="pt-BR" b="1" dirty="0"/>
              <a:t>sistemas e meios </a:t>
            </a:r>
            <a:r>
              <a:rPr lang="pt-BR" dirty="0"/>
              <a:t>de transportes;</a:t>
            </a: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25566329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normAutofit fontScale="92500" lnSpcReduction="10000"/>
          </a:bodyPr>
          <a:lstStyle/>
          <a:p>
            <a:endParaRPr lang="pt-BR" dirty="0" smtClean="0"/>
          </a:p>
          <a:p>
            <a:r>
              <a:rPr lang="pt-BR" dirty="0"/>
              <a:t>d) barreiras nas comunicações e na informação: qualquer entrave, obstáculo, atitude ou comportamento que dificulte ou impossibilite a </a:t>
            </a:r>
            <a:r>
              <a:rPr lang="pt-BR" b="1" dirty="0"/>
              <a:t>expressão ou o recebimento de mensagens </a:t>
            </a:r>
            <a:r>
              <a:rPr lang="pt-BR" dirty="0"/>
              <a:t>e de informações por intermédio de sistemas de comunicação e de tecnologia da informação;</a:t>
            </a:r>
          </a:p>
          <a:p>
            <a:r>
              <a:rPr lang="pt-BR" dirty="0"/>
              <a:t>e) barreiras atitudinais: </a:t>
            </a:r>
            <a:r>
              <a:rPr lang="pt-BR" b="1" dirty="0"/>
              <a:t>atitudes ou comportamentos </a:t>
            </a:r>
            <a:r>
              <a:rPr lang="pt-BR" dirty="0"/>
              <a:t>que impeçam ou prejudiquem a participação social da pessoa com deficiência em igualdade de condições e oportunidades com as demais pessoas;</a:t>
            </a:r>
          </a:p>
          <a:p>
            <a:r>
              <a:rPr lang="pt-BR" dirty="0"/>
              <a:t>f) barreiras tecnológicas: as que dificultam ou impedem o acesso da pessoa com deficiência às </a:t>
            </a:r>
            <a:r>
              <a:rPr lang="pt-BR" b="1" dirty="0"/>
              <a:t>tecnologias</a:t>
            </a:r>
            <a:r>
              <a:rPr lang="pt-BR" dirty="0" smtClean="0"/>
              <a:t>; </a:t>
            </a:r>
            <a:r>
              <a:rPr lang="pt-BR" dirty="0" smtClean="0">
                <a:latin typeface="Arial" panose="020B0604020202020204" pitchFamily="34" charset="0"/>
                <a:ea typeface="Calibri" panose="020F0502020204030204" pitchFamily="34" charset="0"/>
                <a:cs typeface="Arial" panose="020B0604020202020204" pitchFamily="34" charset="0"/>
              </a:rPr>
              <a:t>(</a:t>
            </a:r>
            <a:r>
              <a:rPr lang="pt-BR" dirty="0">
                <a:latin typeface="Arial" panose="020B0604020202020204" pitchFamily="34" charset="0"/>
                <a:ea typeface="Calibri" panose="020F0502020204030204" pitchFamily="34" charset="0"/>
                <a:cs typeface="Arial" panose="020B0604020202020204" pitchFamily="34" charset="0"/>
              </a:rPr>
              <a:t>BRASIL, 2015).</a:t>
            </a:r>
            <a:endParaRPr lang="pt-BR"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431194216"/>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normAutofit fontScale="85000" lnSpcReduction="20000"/>
          </a:bodyPr>
          <a:lstStyle/>
          <a:p>
            <a:endParaRPr lang="pt-BR" dirty="0" smtClean="0"/>
          </a:p>
          <a:p>
            <a:r>
              <a:rPr lang="pt-BR" dirty="0" smtClean="0"/>
              <a:t>Elementos </a:t>
            </a:r>
            <a:r>
              <a:rPr lang="pt-BR" dirty="0"/>
              <a:t>estruturantes da construção social do </a:t>
            </a:r>
            <a:r>
              <a:rPr lang="pt-BR" b="1" dirty="0" err="1" smtClean="0"/>
              <a:t>capacitismo</a:t>
            </a:r>
            <a:r>
              <a:rPr lang="pt-BR" dirty="0" smtClean="0"/>
              <a:t>:</a:t>
            </a:r>
          </a:p>
          <a:p>
            <a:r>
              <a:rPr lang="pt-BR" dirty="0" smtClean="0"/>
              <a:t>teorias </a:t>
            </a:r>
            <a:r>
              <a:rPr lang="pt-BR" dirty="0"/>
              <a:t>eugênicas, nas quais foram baseadas políticas de esterilização e extermínio de pessoas com </a:t>
            </a:r>
            <a:r>
              <a:rPr lang="pt-BR" dirty="0" smtClean="0"/>
              <a:t>deficiência;</a:t>
            </a:r>
          </a:p>
          <a:p>
            <a:r>
              <a:rPr lang="pt-BR" dirty="0" smtClean="0"/>
              <a:t>o </a:t>
            </a:r>
            <a:r>
              <a:rPr lang="pt-BR" dirty="0"/>
              <a:t>conceito de normalidade, que determina um padrão considerado modelo e </a:t>
            </a:r>
            <a:r>
              <a:rPr lang="pt-BR" dirty="0" smtClean="0"/>
              <a:t>correto;</a:t>
            </a:r>
          </a:p>
          <a:p>
            <a:r>
              <a:rPr lang="pt-BR" dirty="0" smtClean="0"/>
              <a:t>e </a:t>
            </a:r>
            <a:r>
              <a:rPr lang="pt-BR" dirty="0"/>
              <a:t>o neoliberalismo que traz em um contexto competitivo, principalmente no mercado de trabalho, a ideia de </a:t>
            </a:r>
            <a:r>
              <a:rPr lang="pt-BR" dirty="0" smtClean="0"/>
              <a:t>superação</a:t>
            </a:r>
          </a:p>
          <a:p>
            <a:r>
              <a:rPr lang="pt-BR" dirty="0" smtClean="0"/>
              <a:t>a </a:t>
            </a:r>
            <a:r>
              <a:rPr lang="pt-BR" dirty="0"/>
              <a:t>subestima, que inferioriza ou nega a capacidade dos indivíduos e a superestima, que enaltece ações cotidianas, transformando as pessoas com deficiência em exemplos de superação, que são as principais manifestações </a:t>
            </a:r>
            <a:r>
              <a:rPr lang="pt-BR" dirty="0" err="1" smtClean="0"/>
              <a:t>capacitistas</a:t>
            </a:r>
            <a:r>
              <a:rPr lang="pt-BR" dirty="0" smtClean="0"/>
              <a:t>. </a:t>
            </a:r>
            <a:r>
              <a:rPr lang="pt-BR" dirty="0"/>
              <a:t>(DIAS, 2013)</a:t>
            </a:r>
            <a:r>
              <a:rPr lang="pt-BR" dirty="0" smtClean="0"/>
              <a:t>. </a:t>
            </a:r>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13988340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sobre a (d)eficiência</a:t>
            </a:r>
            <a:endParaRPr lang="pt-BR" dirty="0"/>
          </a:p>
        </p:txBody>
      </p:sp>
      <p:sp>
        <p:nvSpPr>
          <p:cNvPr id="3" name="Espaço Reservado para Conteúdo 2"/>
          <p:cNvSpPr>
            <a:spLocks noGrp="1"/>
          </p:cNvSpPr>
          <p:nvPr>
            <p:ph idx="1"/>
          </p:nvPr>
        </p:nvSpPr>
        <p:spPr/>
        <p:txBody>
          <a:bodyPr>
            <a:normAutofit/>
          </a:bodyPr>
          <a:lstStyle/>
          <a:p>
            <a:pPr marL="0" indent="0">
              <a:buNone/>
            </a:pPr>
            <a:r>
              <a:rPr lang="pt-BR" dirty="0" smtClean="0"/>
              <a:t>Art. 2°</a:t>
            </a:r>
          </a:p>
          <a:p>
            <a:r>
              <a:rPr lang="pt-BR" dirty="0"/>
              <a:t>§ 1º </a:t>
            </a:r>
            <a:r>
              <a:rPr lang="pt-BR" b="1" dirty="0"/>
              <a:t>A avaliação da deficiência</a:t>
            </a:r>
            <a:r>
              <a:rPr lang="pt-BR" dirty="0"/>
              <a:t>, quando necessária, será biopsicossocial, realizada por equipe multiprofissional e interdisciplinar e </a:t>
            </a:r>
            <a:r>
              <a:rPr lang="pt-BR" dirty="0" smtClean="0"/>
              <a:t>considerará:</a:t>
            </a:r>
            <a:endParaRPr lang="pt-BR" dirty="0"/>
          </a:p>
          <a:p>
            <a:r>
              <a:rPr lang="pt-BR" dirty="0"/>
              <a:t>I - os impedimentos nas funções e nas estruturas do corpo;</a:t>
            </a:r>
          </a:p>
          <a:p>
            <a:r>
              <a:rPr lang="pt-BR" dirty="0"/>
              <a:t>II - os fatores socioambientais, psicológicos e pessoais;</a:t>
            </a:r>
          </a:p>
          <a:p>
            <a:r>
              <a:rPr lang="pt-BR" dirty="0"/>
              <a:t>III - a limitação no desempenho de atividades; e</a:t>
            </a:r>
          </a:p>
          <a:p>
            <a:r>
              <a:rPr lang="pt-BR" dirty="0"/>
              <a:t>IV - a restrição de participação</a:t>
            </a:r>
            <a:r>
              <a:rPr lang="pt-BR" dirty="0" smtClean="0"/>
              <a:t>. </a:t>
            </a:r>
            <a:r>
              <a:rPr lang="pt-BR" dirty="0" smtClean="0">
                <a:latin typeface="Arial" panose="020B0604020202020204" pitchFamily="34" charset="0"/>
                <a:ea typeface="Calibri" panose="020F0502020204030204" pitchFamily="34" charset="0"/>
                <a:cs typeface="Arial" panose="020B0604020202020204" pitchFamily="34" charset="0"/>
              </a:rPr>
              <a:t>(</a:t>
            </a:r>
            <a:r>
              <a:rPr lang="pt-BR" dirty="0">
                <a:latin typeface="Arial" panose="020B0604020202020204" pitchFamily="34" charset="0"/>
                <a:ea typeface="Calibri" panose="020F0502020204030204" pitchFamily="34" charset="0"/>
                <a:cs typeface="Arial" panose="020B0604020202020204" pitchFamily="34" charset="0"/>
              </a:rPr>
              <a:t>BRASIL, </a:t>
            </a:r>
            <a:r>
              <a:rPr lang="pt-BR" dirty="0" smtClean="0">
                <a:latin typeface="Arial" panose="020B0604020202020204" pitchFamily="34" charset="0"/>
                <a:ea typeface="Calibri" panose="020F0502020204030204" pitchFamily="34" charset="0"/>
                <a:cs typeface="Arial" panose="020B0604020202020204" pitchFamily="34" charset="0"/>
              </a:rPr>
              <a:t>2015).</a:t>
            </a:r>
            <a:endParaRPr lang="pt-BR"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19473782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sz="2400" b="1" dirty="0">
                <a:latin typeface="Arial" panose="020B0604020202020204" pitchFamily="34" charset="0"/>
                <a:cs typeface="Arial" panose="020B0604020202020204" pitchFamily="34" charset="0"/>
              </a:rPr>
              <a:t>Abordagem médica</a:t>
            </a:r>
            <a:r>
              <a:rPr lang="pt-BR" sz="2400" dirty="0">
                <a:latin typeface="Arial" panose="020B0604020202020204" pitchFamily="34" charset="0"/>
                <a:cs typeface="Arial" panose="020B0604020202020204" pitchFamily="34" charset="0"/>
              </a:rPr>
              <a:t>: Esse modelo pode ser apreciado em laudos médicos, mas também em documentos legais que legislam sobre a pessoa com deficiência, por exemplo, o Decreto 5.296, de 2004, ou a Portaria nº 3.128, de 2008:</a:t>
            </a:r>
          </a:p>
          <a:p>
            <a:endParaRPr lang="pt-BR" dirty="0">
              <a:latin typeface="Arial" panose="020B0604020202020204" pitchFamily="34" charset="0"/>
              <a:cs typeface="Arial" panose="020B0604020202020204" pitchFamily="34" charset="0"/>
            </a:endParaRPr>
          </a:p>
          <a:p>
            <a:pPr marL="1828800" lvl="4" indent="0" algn="just">
              <a:buNone/>
              <a:tabLst>
                <a:tab pos="1152000" algn="l"/>
              </a:tabLst>
            </a:pPr>
            <a:r>
              <a:rPr lang="pt-BR" sz="1600" dirty="0">
                <a:latin typeface="Arial" panose="020B0604020202020204" pitchFamily="34" charset="0"/>
                <a:cs typeface="Arial" panose="020B0604020202020204" pitchFamily="34" charset="0"/>
              </a:rPr>
              <a:t>Considera-se baixa visão ou visão subnormal, quando o valor da acuidade visual corrigida no melhor olho é menor do que 0,3 e maior ou igual a 0,05 ou seu campo visual é menor do que 20º no melhor olho com a melhor correção óptica (categorias 1 e 2 de graus de comprometimento visual do CID 10) e considera-se cegueira quando esses valores encontram-se abaixo de 0,05 ou o campo visual menor do que 10º (categorias 3, 4 e 5 do CID 10) (BRASIL, 2008, s/n). </a:t>
            </a: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2165713245"/>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sz="2400" dirty="0">
                <a:latin typeface="Arial" panose="020B0604020202020204" pitchFamily="34" charset="0"/>
                <a:cs typeface="Arial" panose="020B0604020202020204" pitchFamily="34" charset="0"/>
              </a:rPr>
              <a:t>Segundo Harris e </a:t>
            </a:r>
            <a:r>
              <a:rPr lang="pt-BR" sz="2400" dirty="0" err="1">
                <a:latin typeface="Arial" panose="020B0604020202020204" pitchFamily="34" charset="0"/>
                <a:cs typeface="Arial" panose="020B0604020202020204" pitchFamily="34" charset="0"/>
              </a:rPr>
              <a:t>Enfield</a:t>
            </a:r>
            <a:r>
              <a:rPr lang="pt-BR" sz="2400" dirty="0">
                <a:latin typeface="Arial" panose="020B0604020202020204" pitchFamily="34" charset="0"/>
                <a:cs typeface="Arial" panose="020B0604020202020204" pitchFamily="34" charset="0"/>
              </a:rPr>
              <a:t> (2003), o </a:t>
            </a:r>
            <a:r>
              <a:rPr lang="pt-BR" sz="2400" b="1" dirty="0">
                <a:latin typeface="Arial" panose="020B0604020202020204" pitchFamily="34" charset="0"/>
                <a:cs typeface="Arial" panose="020B0604020202020204" pitchFamily="34" charset="0"/>
              </a:rPr>
              <a:t>modelo médico </a:t>
            </a:r>
            <a:r>
              <a:rPr lang="pt-BR" sz="2400" dirty="0">
                <a:latin typeface="Arial" panose="020B0604020202020204" pitchFamily="34" charset="0"/>
                <a:cs typeface="Arial" panose="020B0604020202020204" pitchFamily="34" charset="0"/>
              </a:rPr>
              <a:t>concebe a deficiência como um problema focalizado no </a:t>
            </a:r>
            <a:r>
              <a:rPr lang="pt-BR" sz="2400" b="1" dirty="0">
                <a:latin typeface="Arial" panose="020B0604020202020204" pitchFamily="34" charset="0"/>
                <a:cs typeface="Arial" panose="020B0604020202020204" pitchFamily="34" charset="0"/>
              </a:rPr>
              <a:t>defeito</a:t>
            </a:r>
            <a:r>
              <a:rPr lang="pt-BR" sz="2400" dirty="0">
                <a:latin typeface="Arial" panose="020B0604020202020204" pitchFamily="34" charset="0"/>
                <a:cs typeface="Arial" panose="020B0604020202020204" pitchFamily="34" charset="0"/>
              </a:rPr>
              <a:t>, definindo a pessoa com deficiência em termos de diagnósticos, </a:t>
            </a:r>
            <a:r>
              <a:rPr lang="pt-BR" sz="2400" b="1" dirty="0">
                <a:latin typeface="Arial" panose="020B0604020202020204" pitchFamily="34" charset="0"/>
                <a:cs typeface="Arial" panose="020B0604020202020204" pitchFamily="34" charset="0"/>
              </a:rPr>
              <a:t>desconsiderando</a:t>
            </a:r>
            <a:r>
              <a:rPr lang="pt-BR" sz="2400" dirty="0">
                <a:latin typeface="Arial" panose="020B0604020202020204" pitchFamily="34" charset="0"/>
                <a:cs typeface="Arial" panose="020B0604020202020204" pitchFamily="34" charset="0"/>
              </a:rPr>
              <a:t> uma gama de necessidades.</a:t>
            </a: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282918525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sz="2400" b="1" dirty="0">
                <a:latin typeface="Arial" panose="020B0604020202020204" pitchFamily="34" charset="0"/>
                <a:cs typeface="Arial" panose="020B0604020202020204" pitchFamily="34" charset="0"/>
              </a:rPr>
              <a:t>Abordagem Social</a:t>
            </a:r>
            <a:r>
              <a:rPr lang="pt-BR" sz="2400" dirty="0">
                <a:latin typeface="Arial" panose="020B0604020202020204" pitchFamily="34" charset="0"/>
                <a:cs typeface="Arial" panose="020B0604020202020204" pitchFamily="34" charset="0"/>
              </a:rPr>
              <a:t>: Nesse modelo de classificação, </a:t>
            </a:r>
            <a:r>
              <a:rPr lang="pt-BR" sz="2400" dirty="0">
                <a:latin typeface="Arial" panose="020B0604020202020204" pitchFamily="34" charset="0"/>
                <a:ea typeface="Calibri" panose="020F0502020204030204" pitchFamily="34" charset="0"/>
              </a:rPr>
              <a:t>a </a:t>
            </a:r>
            <a:r>
              <a:rPr lang="pt-BR" sz="2400" b="1" dirty="0">
                <a:latin typeface="Arial" panose="020B0604020202020204" pitchFamily="34" charset="0"/>
                <a:ea typeface="Calibri" panose="020F0502020204030204" pitchFamily="34" charset="0"/>
              </a:rPr>
              <a:t>funcionalidade</a:t>
            </a:r>
            <a:r>
              <a:rPr lang="pt-BR" sz="2400" dirty="0">
                <a:latin typeface="Arial" panose="020B0604020202020204" pitchFamily="34" charset="0"/>
                <a:ea typeface="Calibri" panose="020F0502020204030204" pitchFamily="34" charset="0"/>
              </a:rPr>
              <a:t> é o ponto positivo e a </a:t>
            </a:r>
            <a:r>
              <a:rPr lang="pt-BR" sz="2400" b="1" dirty="0">
                <a:latin typeface="Arial" panose="020B0604020202020204" pitchFamily="34" charset="0"/>
                <a:ea typeface="Calibri" panose="020F0502020204030204" pitchFamily="34" charset="0"/>
              </a:rPr>
              <a:t>incapacidade</a:t>
            </a:r>
            <a:r>
              <a:rPr lang="pt-BR" sz="2400" dirty="0">
                <a:latin typeface="Arial" panose="020B0604020202020204" pitchFamily="34" charset="0"/>
                <a:ea typeface="Calibri" panose="020F0502020204030204" pitchFamily="34" charset="0"/>
              </a:rPr>
              <a:t>, o negativo. Nesse sentido, a incapacidade é relativa à </a:t>
            </a:r>
            <a:r>
              <a:rPr lang="pt-BR" sz="2400" b="1" dirty="0">
                <a:latin typeface="Arial" panose="020B0604020202020204" pitchFamily="34" charset="0"/>
                <a:ea typeface="Calibri" panose="020F0502020204030204" pitchFamily="34" charset="0"/>
              </a:rPr>
              <a:t>interação entre a deficiência </a:t>
            </a:r>
            <a:r>
              <a:rPr lang="pt-BR" sz="2400" dirty="0">
                <a:latin typeface="Arial" panose="020B0604020202020204" pitchFamily="34" charset="0"/>
                <a:ea typeface="Calibri" panose="020F0502020204030204" pitchFamily="34" charset="0"/>
              </a:rPr>
              <a:t>apresentada pela pessoa, </a:t>
            </a:r>
            <a:r>
              <a:rPr lang="pt-BR" sz="2400" b="1" dirty="0">
                <a:latin typeface="Arial" panose="020B0604020202020204" pitchFamily="34" charset="0"/>
                <a:ea typeface="Calibri" panose="020F0502020204030204" pitchFamily="34" charset="0"/>
              </a:rPr>
              <a:t>a limitação</a:t>
            </a:r>
            <a:r>
              <a:rPr lang="pt-BR" sz="2400" dirty="0">
                <a:latin typeface="Arial" panose="020B0604020202020204" pitchFamily="34" charset="0"/>
                <a:ea typeface="Calibri" panose="020F0502020204030204" pitchFamily="34" charset="0"/>
              </a:rPr>
              <a:t> de suas atividades e a </a:t>
            </a:r>
            <a:r>
              <a:rPr lang="pt-BR" sz="2400" b="1" dirty="0">
                <a:latin typeface="Arial" panose="020B0604020202020204" pitchFamily="34" charset="0"/>
                <a:ea typeface="Calibri" panose="020F0502020204030204" pitchFamily="34" charset="0"/>
              </a:rPr>
              <a:t>restrição</a:t>
            </a:r>
            <a:r>
              <a:rPr lang="pt-BR" sz="2400" dirty="0">
                <a:latin typeface="Arial" panose="020B0604020202020204" pitchFamily="34" charset="0"/>
                <a:ea typeface="Calibri" panose="020F0502020204030204" pitchFamily="34" charset="0"/>
              </a:rPr>
              <a:t> na participação social, podendo os </a:t>
            </a:r>
            <a:r>
              <a:rPr lang="pt-BR" sz="2400" b="1" dirty="0">
                <a:latin typeface="Arial" panose="020B0604020202020204" pitchFamily="34" charset="0"/>
                <a:ea typeface="Calibri" panose="020F0502020204030204" pitchFamily="34" charset="0"/>
              </a:rPr>
              <a:t>fatores ambientais</a:t>
            </a:r>
            <a:r>
              <a:rPr lang="pt-BR" sz="2400" dirty="0">
                <a:latin typeface="Arial" panose="020B0604020202020204" pitchFamily="34" charset="0"/>
                <a:ea typeface="Calibri" panose="020F0502020204030204" pitchFamily="34" charset="0"/>
              </a:rPr>
              <a:t> atuar como </a:t>
            </a:r>
            <a:r>
              <a:rPr lang="pt-BR" sz="2400" b="1" dirty="0">
                <a:latin typeface="Arial" panose="020B0604020202020204" pitchFamily="34" charset="0"/>
                <a:ea typeface="Calibri" panose="020F0502020204030204" pitchFamily="34" charset="0"/>
              </a:rPr>
              <a:t>facilitadores ou limitadores</a:t>
            </a:r>
            <a:r>
              <a:rPr lang="pt-BR" sz="2400" dirty="0">
                <a:latin typeface="Arial" panose="020B0604020202020204" pitchFamily="34" charset="0"/>
                <a:ea typeface="Calibri" panose="020F0502020204030204" pitchFamily="34" charset="0"/>
              </a:rPr>
              <a:t> no desempenho dessas atividades e participação (FARIAS; BUCHALLA, 2005, grifo nosso).</a:t>
            </a:r>
            <a:endParaRPr lang="pt-BR" sz="2400"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762211390"/>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PT" sz="2400" dirty="0">
                <a:latin typeface="Arial" panose="020B0604020202020204" pitchFamily="34" charset="0"/>
                <a:cs typeface="Arial" panose="020B0604020202020204" pitchFamily="34" charset="0"/>
              </a:rPr>
              <a:t>Para este modelo, a deficiência exige uma </a:t>
            </a:r>
            <a:r>
              <a:rPr lang="pt-PT" sz="2400" b="1" dirty="0">
                <a:latin typeface="Arial" panose="020B0604020202020204" pitchFamily="34" charset="0"/>
                <a:cs typeface="Arial" panose="020B0604020202020204" pitchFamily="34" charset="0"/>
              </a:rPr>
              <a:t>resposta política</a:t>
            </a:r>
            <a:r>
              <a:rPr lang="pt-PT" sz="2400" dirty="0">
                <a:latin typeface="Arial" panose="020B0604020202020204" pitchFamily="34" charset="0"/>
                <a:cs typeface="Arial" panose="020B0604020202020204" pitchFamily="34" charset="0"/>
              </a:rPr>
              <a:t>, uma vez que o problema pode ser criado por um </a:t>
            </a:r>
            <a:r>
              <a:rPr lang="pt-PT" sz="2400" b="1" dirty="0">
                <a:latin typeface="Arial" panose="020B0604020202020204" pitchFamily="34" charset="0"/>
                <a:cs typeface="Arial" panose="020B0604020202020204" pitchFamily="34" charset="0"/>
              </a:rPr>
              <a:t>ambiente físico inflexível</a:t>
            </a:r>
            <a:r>
              <a:rPr lang="pt-PT" sz="2400" dirty="0">
                <a:latin typeface="Arial" panose="020B0604020202020204" pitchFamily="34" charset="0"/>
                <a:cs typeface="Arial" panose="020B0604020202020204" pitchFamily="34" charset="0"/>
              </a:rPr>
              <a:t>, provocado por atitudes e outras características do ambiente social. Assim, “desloca a deficiência da pessoa para o ambiente em que ela vive, </a:t>
            </a:r>
            <a:r>
              <a:rPr lang="pt-BR" sz="2400" dirty="0">
                <a:latin typeface="Arial" panose="020B0604020202020204" pitchFamily="34" charset="0"/>
                <a:cs typeface="Arial" panose="020B0604020202020204" pitchFamily="34" charset="0"/>
              </a:rPr>
              <a:t>pressupondo-se que, estando o ambiente devidamente adaptado, a funcionalidade da pessoa com deficiência pode ser igual ou muito próxima a de qualquer outra pessoa.” (QUEIROZ, 2012, </a:t>
            </a:r>
            <a:r>
              <a:rPr lang="pt-BR" sz="2400" i="1" dirty="0">
                <a:latin typeface="Arial" panose="020B0604020202020204" pitchFamily="34" charset="0"/>
                <a:cs typeface="Arial" panose="020B0604020202020204" pitchFamily="34" charset="0"/>
              </a:rPr>
              <a:t>online</a:t>
            </a:r>
            <a:r>
              <a:rPr lang="pt-BR" sz="2400" dirty="0">
                <a:latin typeface="Arial" panose="020B0604020202020204" pitchFamily="34" charset="0"/>
                <a:cs typeface="Arial" panose="020B0604020202020204" pitchFamily="34" charset="0"/>
              </a:rPr>
              <a:t>, grifo nosso).</a:t>
            </a: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86413999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sz="2400" b="1" dirty="0">
                <a:latin typeface="Arial" panose="020B0604020202020204" pitchFamily="34" charset="0"/>
                <a:cs typeface="Arial" panose="020B0604020202020204" pitchFamily="34" charset="0"/>
              </a:rPr>
              <a:t>Abordagem pedagógica</a:t>
            </a:r>
            <a:r>
              <a:rPr lang="pt-BR" sz="2400" dirty="0">
                <a:latin typeface="Arial" panose="020B0604020202020204" pitchFamily="34" charset="0"/>
                <a:cs typeface="Arial" panose="020B0604020202020204" pitchFamily="34" charset="0"/>
              </a:rPr>
              <a:t>: </a:t>
            </a:r>
            <a:r>
              <a:rPr lang="pt-BR" sz="2400" dirty="0" err="1">
                <a:latin typeface="Arial" panose="020B0604020202020204" pitchFamily="34" charset="0"/>
                <a:cs typeface="Arial" panose="020B0604020202020204" pitchFamily="34" charset="0"/>
              </a:rPr>
              <a:t>Vigotski</a:t>
            </a:r>
            <a:r>
              <a:rPr lang="pt-BR" sz="2400" dirty="0">
                <a:latin typeface="Arial" panose="020B0604020202020204" pitchFamily="34" charset="0"/>
                <a:cs typeface="Arial" panose="020B0604020202020204" pitchFamily="34" charset="0"/>
              </a:rPr>
              <a:t> (1997) argumenta que criança cega se desenvolve da mesma forma que a criança sem deficiência, porém de uma </a:t>
            </a:r>
            <a:r>
              <a:rPr lang="pt-BR" sz="2400" b="1" dirty="0">
                <a:latin typeface="Arial" panose="020B0604020202020204" pitchFamily="34" charset="0"/>
                <a:cs typeface="Arial" panose="020B0604020202020204" pitchFamily="34" charset="0"/>
              </a:rPr>
              <a:t>forma diferenciada</a:t>
            </a:r>
            <a:r>
              <a:rPr lang="pt-BR" sz="2400" dirty="0">
                <a:latin typeface="Arial" panose="020B0604020202020204" pitchFamily="34" charset="0"/>
                <a:cs typeface="Arial" panose="020B0604020202020204" pitchFamily="34" charset="0"/>
              </a:rPr>
              <a:t>, por outro caminho, outros meios. Ressalta que, no caso da criança cega, para que haja uma educação efetiva, é importante que o educador conheça a peculiaridade do meio pelo qual deve conduzir a criança.</a:t>
            </a: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24246016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sz="2400" dirty="0">
                <a:latin typeface="Arial" panose="020B0604020202020204" pitchFamily="34" charset="0"/>
                <a:cs typeface="Arial" panose="020B0604020202020204" pitchFamily="34" charset="0"/>
              </a:rPr>
              <a:t>Ainda sobre o meio citado por </a:t>
            </a:r>
            <a:r>
              <a:rPr lang="pt-BR" sz="2400" dirty="0" err="1">
                <a:latin typeface="Arial" panose="020B0604020202020204" pitchFamily="34" charset="0"/>
                <a:cs typeface="Arial" panose="020B0604020202020204" pitchFamily="34" charset="0"/>
              </a:rPr>
              <a:t>Vigotski</a:t>
            </a:r>
            <a:r>
              <a:rPr lang="pt-BR" sz="2400" dirty="0">
                <a:latin typeface="Arial" panose="020B0604020202020204" pitchFamily="34" charset="0"/>
                <a:cs typeface="Arial" panose="020B0604020202020204" pitchFamily="34" charset="0"/>
              </a:rPr>
              <a:t> pode-se considerar que: “A criança cega pode perfeitamente se apropriar das significações de seu meio e participar das práticas sociais, pois dispõe do instrumento necessário para isso – a linguagem” (LIRA; SCHLINDWEIN, 2008, p. 187). </a:t>
            </a:r>
            <a:endParaRPr lang="pt-BR" sz="1600" dirty="0">
              <a:latin typeface="Arial" panose="020B0604020202020204" pitchFamily="34" charset="0"/>
              <a:cs typeface="Arial" panose="020B0604020202020204" pitchFamily="34" charset="0"/>
            </a:endParaRP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433119586"/>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Abordagens sobre a (d)eficiência</a:t>
            </a:r>
            <a:endParaRPr lang="pt-BR" dirty="0"/>
          </a:p>
        </p:txBody>
      </p:sp>
      <p:sp>
        <p:nvSpPr>
          <p:cNvPr id="3" name="Espaço Reservado para Conteúdo 2"/>
          <p:cNvSpPr>
            <a:spLocks noGrp="1"/>
          </p:cNvSpPr>
          <p:nvPr>
            <p:ph idx="1"/>
          </p:nvPr>
        </p:nvSpPr>
        <p:spPr/>
        <p:txBody>
          <a:bodyPr/>
          <a:lstStyle/>
          <a:p>
            <a:endParaRPr lang="pt-BR" dirty="0" smtClean="0"/>
          </a:p>
          <a:p>
            <a:pPr algn="just"/>
            <a:r>
              <a:rPr lang="pt-BR" sz="2400" dirty="0">
                <a:latin typeface="Arial" panose="020B0604020202020204" pitchFamily="34" charset="0"/>
                <a:cs typeface="Arial" panose="020B0604020202020204" pitchFamily="34" charset="0"/>
              </a:rPr>
              <a:t>Para um </a:t>
            </a:r>
            <a:r>
              <a:rPr lang="pt-BR" sz="2400" b="1" dirty="0">
                <a:latin typeface="Arial" panose="020B0604020202020204" pitchFamily="34" charset="0"/>
                <a:cs typeface="Arial" panose="020B0604020202020204" pitchFamily="34" charset="0"/>
              </a:rPr>
              <a:t>atendimento pedagógico adequado</a:t>
            </a:r>
            <a:r>
              <a:rPr lang="pt-BR" sz="2400" dirty="0">
                <a:latin typeface="Arial" panose="020B0604020202020204" pitchFamily="34" charset="0"/>
                <a:cs typeface="Arial" panose="020B0604020202020204" pitchFamily="34" charset="0"/>
              </a:rPr>
              <a:t>, delimita-se como aluno cego aquele que, mesmo com baixa visão, utiliza para sua instrução o Sistema Braille de escrita em relevo ou a utilização de softwares de leitura de textos por voz sintetizada e, como aluno com baixa visão, aquele que lê em formatos impressos, com ampliação ou com auxílio de potentes recursos óticos. </a:t>
            </a:r>
            <a:endParaRPr lang="pt-BR" sz="1600" dirty="0">
              <a:latin typeface="Arial" panose="020B0604020202020204" pitchFamily="34" charset="0"/>
              <a:cs typeface="Arial" panose="020B0604020202020204" pitchFamily="34" charset="0"/>
            </a:endParaRP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47209242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 forma de ver o mundo</a:t>
            </a:r>
            <a:endParaRPr lang="pt-BR" dirty="0"/>
          </a:p>
        </p:txBody>
      </p:sp>
      <p:sp>
        <p:nvSpPr>
          <p:cNvPr id="3" name="Espaço Reservado para Conteúdo 2"/>
          <p:cNvSpPr>
            <a:spLocks noGrp="1"/>
          </p:cNvSpPr>
          <p:nvPr>
            <p:ph idx="1"/>
          </p:nvPr>
        </p:nvSpPr>
        <p:spPr/>
        <p:txBody>
          <a:bodyPr/>
          <a:lstStyle/>
          <a:p>
            <a:endParaRPr lang="pt-BR" dirty="0" smtClean="0"/>
          </a:p>
          <a:p>
            <a:pPr indent="450215" algn="just"/>
            <a:r>
              <a:rPr lang="pt-BR" sz="2400" dirty="0">
                <a:latin typeface="Arial" panose="020B0604020202020204" pitchFamily="34" charset="0"/>
                <a:ea typeface="MS Mincho" panose="02020609040205080304" pitchFamily="49" charset="-128"/>
                <a:cs typeface="Arial" panose="020B0604020202020204" pitchFamily="34" charset="0"/>
              </a:rPr>
              <a:t>Compreender o modo como a pessoa com deficiência visual se relaciona com o mundo que a cerca e como se dá sua experiência perceptiva pode ser um elemento positivo para um processo social efetivo. Para </a:t>
            </a:r>
            <a:r>
              <a:rPr lang="pt-BR" sz="2400" dirty="0" err="1">
                <a:latin typeface="Arial" panose="020B0604020202020204" pitchFamily="34" charset="0"/>
                <a:ea typeface="MS Mincho" panose="02020609040205080304" pitchFamily="49" charset="-128"/>
                <a:cs typeface="Arial" panose="020B0604020202020204" pitchFamily="34" charset="0"/>
              </a:rPr>
              <a:t>Masini</a:t>
            </a:r>
            <a:r>
              <a:rPr lang="pt-BR" sz="2400" dirty="0">
                <a:latin typeface="Arial" panose="020B0604020202020204" pitchFamily="34" charset="0"/>
                <a:ea typeface="MS Mincho" panose="02020609040205080304" pitchFamily="49" charset="-128"/>
                <a:cs typeface="Arial" panose="020B0604020202020204" pitchFamily="34" charset="0"/>
              </a:rPr>
              <a:t> (2007, p. 24), a pessoa com deficiência visual:</a:t>
            </a:r>
            <a:endParaRPr lang="pt-BR" sz="2400" dirty="0">
              <a:latin typeface="Cambria" panose="02040503050406030204" pitchFamily="18" charset="0"/>
              <a:ea typeface="MS Mincho" panose="02020609040205080304" pitchFamily="49" charset="-128"/>
              <a:cs typeface="Arial" panose="020B0604020202020204" pitchFamily="34" charset="0"/>
            </a:endParaRPr>
          </a:p>
          <a:p>
            <a:pPr indent="0" algn="just">
              <a:lnSpc>
                <a:spcPct val="150000"/>
              </a:lnSpc>
              <a:spcAft>
                <a:spcPts val="0"/>
              </a:spcAft>
              <a:buNone/>
            </a:pPr>
            <a:r>
              <a:rPr lang="pt-BR" dirty="0">
                <a:latin typeface="Arial" panose="020B0604020202020204" pitchFamily="34" charset="0"/>
                <a:ea typeface="MS Mincho" panose="02020609040205080304" pitchFamily="49" charset="-128"/>
                <a:cs typeface="Arial" panose="020B0604020202020204" pitchFamily="34" charset="0"/>
              </a:rPr>
              <a:t> </a:t>
            </a:r>
            <a:endParaRPr lang="pt-BR" sz="1200" dirty="0">
              <a:latin typeface="Cambria" panose="02040503050406030204" pitchFamily="18" charset="0"/>
              <a:ea typeface="MS Mincho" panose="02020609040205080304" pitchFamily="49" charset="-128"/>
              <a:cs typeface="Arial" panose="020B0604020202020204" pitchFamily="34" charset="0"/>
            </a:endParaRPr>
          </a:p>
          <a:p>
            <a:pPr marL="1211263" lvl="3" indent="0" algn="just">
              <a:buNone/>
            </a:pPr>
            <a:r>
              <a:rPr lang="pt-BR" sz="1600" dirty="0">
                <a:solidFill>
                  <a:srgbClr val="000000"/>
                </a:solidFill>
                <a:latin typeface="Arial" panose="020B0604020202020204" pitchFamily="34" charset="0"/>
                <a:ea typeface="Calibri" panose="020F0502020204030204" pitchFamily="34" charset="0"/>
              </a:rPr>
              <a:t>[...] tem a possibilidade de organizar os dados, como qualquer outra pessoa e estar aberto para o mundo, em seu modo próprio de perceber e relacionar-se; [...]. O que não se pode desconhecer é que o deficiente visual tem uma dialética diferente, devido ao conteúdo – não visual, quando se trata do cego ou reduzido, não da pessoa com baixa visão – e à sua organização, cuja especificidade é a de referir-se aos sentidos predominantes de que dispõe.</a:t>
            </a: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70883203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 forma de ver o mundo</a:t>
            </a:r>
            <a:endParaRPr lang="pt-BR" dirty="0"/>
          </a:p>
        </p:txBody>
      </p:sp>
      <p:sp>
        <p:nvSpPr>
          <p:cNvPr id="3" name="Espaço Reservado para Conteúdo 2"/>
          <p:cNvSpPr>
            <a:spLocks noGrp="1"/>
          </p:cNvSpPr>
          <p:nvPr>
            <p:ph idx="1"/>
          </p:nvPr>
        </p:nvSpPr>
        <p:spPr/>
        <p:txBody>
          <a:bodyPr/>
          <a:lstStyle/>
          <a:p>
            <a:endParaRPr lang="pt-BR" dirty="0" smtClean="0"/>
          </a:p>
          <a:p>
            <a:pPr indent="0" algn="just">
              <a:buNone/>
            </a:pPr>
            <a:r>
              <a:rPr lang="pt-BR" sz="2400" dirty="0">
                <a:latin typeface="Arial" panose="020B0604020202020204" pitchFamily="34" charset="0"/>
                <a:ea typeface="Calibri" panose="020F0502020204030204" pitchFamily="34" charset="0"/>
              </a:rPr>
              <a:t>Nesse sentido, as pessoas cegas veem o mundo através dos “sentidos remanescentes (tato, audição, olfato, paladar), utilizando o Sistema Braille como principal meio de comunicação escrita” (BRASIL, 2006, p. 17).</a:t>
            </a:r>
            <a:endParaRPr lang="pt-BR" sz="1600" dirty="0">
              <a:solidFill>
                <a:srgbClr val="000000"/>
              </a:solidFill>
              <a:latin typeface="Arial" panose="020B0604020202020204" pitchFamily="34" charset="0"/>
              <a:ea typeface="Calibri" panose="020F050202020403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583827653"/>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marL="0" indent="0" algn="just">
              <a:buNone/>
            </a:pPr>
            <a:r>
              <a:rPr lang="pt-BR" dirty="0"/>
              <a:t>“Frequentemente, afirma-se que as pessoas cegas têm inclinações para a música. Essa afirmação, dita isoladamente, pode ser considerada um mito, já que a cegueira, por si mesma, não causa essa propensão. Mas, de fato, os sons têm uma grande importância para os cegos e, por isso, a música constitui para eles um objeto de grande interesse.” (BONILHA, 2010, p.6).</a:t>
            </a: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708832031"/>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algn="just"/>
            <a:r>
              <a:rPr lang="pt-BR" i="1" dirty="0">
                <a:latin typeface="Arial" panose="020B0604020202020204" pitchFamily="34" charset="0"/>
                <a:cs typeface="Arial" panose="020B0604020202020204" pitchFamily="34" charset="0"/>
              </a:rPr>
              <a:t>“Foi uma busca de identidade, eu me encontrei mesmo na música, encontrei um papel, uma forma de me construir, </a:t>
            </a:r>
            <a:r>
              <a:rPr lang="pt-BR" i="1" dirty="0" smtClean="0">
                <a:latin typeface="Arial" panose="020B0604020202020204" pitchFamily="34" charset="0"/>
                <a:cs typeface="Arial" panose="020B0604020202020204" pitchFamily="34" charset="0"/>
              </a:rPr>
              <a:t>[...].”</a:t>
            </a:r>
          </a:p>
          <a:p>
            <a:pPr algn="just"/>
            <a:r>
              <a:rPr lang="pt-BR" i="1" dirty="0">
                <a:latin typeface="Arial" panose="020B0604020202020204" pitchFamily="34" charset="0"/>
                <a:ea typeface="Calibri" panose="020F0502020204030204" pitchFamily="34" charset="0"/>
              </a:rPr>
              <a:t>“Eu escolhi porque eu gosto muito de música, eu considero a música um elemento muito significativo na minha vida, ela faz parte e ao mesmo tempo é parte da minha história de vida</a:t>
            </a:r>
            <a:r>
              <a:rPr lang="pt-BR" i="1" dirty="0" smtClean="0">
                <a:latin typeface="Arial" panose="020B0604020202020204" pitchFamily="34" charset="0"/>
                <a:ea typeface="Calibri" panose="020F0502020204030204" pitchFamily="34" charset="0"/>
              </a:rPr>
              <a:t>.” (</a:t>
            </a:r>
            <a:r>
              <a:rPr lang="pt-BR" dirty="0" smtClean="0">
                <a:latin typeface="Arial" panose="020B0604020202020204" pitchFamily="34" charset="0"/>
                <a:ea typeface="Calibri" panose="020F0502020204030204" pitchFamily="34" charset="0"/>
              </a:rPr>
              <a:t>KEENAN JÚNIOR, 2017)</a:t>
            </a:r>
            <a:endParaRPr lang="pt-BR" dirty="0"/>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236315855"/>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lvl="0" eaLnBrk="0" fontAlgn="base" hangingPunct="0">
              <a:spcBef>
                <a:spcPct val="0"/>
              </a:spcBef>
              <a:spcAft>
                <a:spcPct val="0"/>
              </a:spcAft>
            </a:pPr>
            <a:r>
              <a:rPr lang="pt-PT" dirty="0">
                <a:latin typeface="inherit"/>
              </a:rPr>
              <a:t>Porém, até agora nenhum grande músico se destacou entre os cegos, e os medíocres são ainda raros. A formação musical anterior de cegos produziu apenas um número enorme de cantores religiosos, músicos de rua, acompanhadores de piano e orquestras para teatros de variedades. (VIGOTSKI, 1997, p.83, tradução nossa).</a:t>
            </a:r>
            <a:r>
              <a:rPr lang="pt-PT" sz="1000" dirty="0"/>
              <a:t> </a:t>
            </a:r>
            <a:endParaRPr lang="pt-PT" sz="2400" dirty="0">
              <a:latin typeface="Arial" panose="020B0604020202020204" pitchFamily="34" charset="0"/>
            </a:endParaRPr>
          </a:p>
          <a:p>
            <a:pPr algn="just"/>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853449588"/>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marL="0" indent="0" algn="just">
              <a:buNone/>
            </a:pPr>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pic>
        <p:nvPicPr>
          <p:cNvPr id="8" name="Picture 2" descr="Levino Albano da Conceição "/>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09785" y="1957514"/>
            <a:ext cx="3819525" cy="2895601"/>
          </a:xfrm>
          <a:prstGeom prst="rect">
            <a:avLst/>
          </a:prstGeom>
          <a:noFill/>
          <a:extLst>
            <a:ext uri="{909E8E84-426E-40DD-AFC4-6F175D3DCCD1}">
              <a14:hiddenFill xmlns:a14="http://schemas.microsoft.com/office/drawing/2010/main">
                <a:solidFill>
                  <a:srgbClr val="FFFFFF"/>
                </a:solidFill>
              </a14:hiddenFill>
            </a:ext>
          </a:extLst>
        </p:spPr>
      </p:pic>
      <p:sp>
        <p:nvSpPr>
          <p:cNvPr id="4" name="Retângulo 3"/>
          <p:cNvSpPr/>
          <p:nvPr/>
        </p:nvSpPr>
        <p:spPr>
          <a:xfrm>
            <a:off x="5229045" y="1957514"/>
            <a:ext cx="3330784" cy="369332"/>
          </a:xfrm>
          <a:prstGeom prst="rect">
            <a:avLst/>
          </a:prstGeom>
        </p:spPr>
        <p:txBody>
          <a:bodyPr wrap="none">
            <a:spAutoFit/>
          </a:bodyPr>
          <a:lstStyle/>
          <a:p>
            <a:pPr lvl="0"/>
            <a:r>
              <a:rPr lang="pt-BR" b="1" dirty="0" err="1">
                <a:latin typeface="Titillium Web"/>
              </a:rPr>
              <a:t>Levino</a:t>
            </a:r>
            <a:r>
              <a:rPr lang="pt-BR" b="1" dirty="0">
                <a:latin typeface="Titillium Web"/>
              </a:rPr>
              <a:t> Albano da Conceição</a:t>
            </a:r>
            <a:endParaRPr lang="pt-BR" dirty="0">
              <a:latin typeface="Calibri" panose="020F0502020204030204"/>
            </a:endParaRPr>
          </a:p>
        </p:txBody>
      </p:sp>
      <p:sp>
        <p:nvSpPr>
          <p:cNvPr id="9" name="Retângulo 8"/>
          <p:cNvSpPr/>
          <p:nvPr/>
        </p:nvSpPr>
        <p:spPr>
          <a:xfrm>
            <a:off x="5229045" y="2583158"/>
            <a:ext cx="6096000" cy="1754326"/>
          </a:xfrm>
          <a:prstGeom prst="rect">
            <a:avLst/>
          </a:prstGeom>
        </p:spPr>
        <p:txBody>
          <a:bodyPr>
            <a:spAutoFit/>
          </a:bodyPr>
          <a:lstStyle/>
          <a:p>
            <a:pPr lvl="0"/>
            <a:r>
              <a:rPr lang="pt-BR" b="1" dirty="0">
                <a:solidFill>
                  <a:prstClr val="black"/>
                </a:solidFill>
                <a:latin typeface="Titillium Web"/>
              </a:rPr>
              <a:t>Nascimento:</a:t>
            </a:r>
            <a:r>
              <a:rPr lang="pt-BR" dirty="0">
                <a:solidFill>
                  <a:prstClr val="black"/>
                </a:solidFill>
                <a:latin typeface="Titillium Web"/>
              </a:rPr>
              <a:t>12/11/1895</a:t>
            </a:r>
          </a:p>
          <a:p>
            <a:pPr lvl="0"/>
            <a:r>
              <a:rPr lang="pt-BR" b="1" dirty="0">
                <a:solidFill>
                  <a:prstClr val="black"/>
                </a:solidFill>
                <a:latin typeface="Titillium Web"/>
              </a:rPr>
              <a:t>Falecimento:</a:t>
            </a:r>
            <a:r>
              <a:rPr lang="pt-BR" dirty="0">
                <a:solidFill>
                  <a:prstClr val="black"/>
                </a:solidFill>
                <a:latin typeface="Titillium Web"/>
              </a:rPr>
              <a:t>19/02/1955</a:t>
            </a:r>
          </a:p>
          <a:p>
            <a:pPr lvl="0"/>
            <a:r>
              <a:rPr lang="pt-BR" b="1" dirty="0">
                <a:solidFill>
                  <a:prstClr val="black"/>
                </a:solidFill>
                <a:latin typeface="Titillium Web"/>
              </a:rPr>
              <a:t>Natural de: </a:t>
            </a:r>
            <a:r>
              <a:rPr lang="pt-BR" dirty="0">
                <a:solidFill>
                  <a:prstClr val="black"/>
                </a:solidFill>
                <a:latin typeface="Titillium Web"/>
              </a:rPr>
              <a:t>Cuiabá (MT)</a:t>
            </a:r>
          </a:p>
          <a:p>
            <a:pPr lvl="0"/>
            <a:r>
              <a:rPr lang="pt-BR" dirty="0">
                <a:solidFill>
                  <a:prstClr val="black"/>
                </a:solidFill>
                <a:latin typeface="Titillium Web"/>
              </a:rPr>
              <a:t>Compositor, multi-instrumentista, arranjador e regente, foi professor de </a:t>
            </a:r>
            <a:r>
              <a:rPr lang="pt-BR" dirty="0" err="1">
                <a:solidFill>
                  <a:prstClr val="black"/>
                </a:solidFill>
                <a:latin typeface="Titillium Web"/>
              </a:rPr>
              <a:t>Dirlermando</a:t>
            </a:r>
            <a:r>
              <a:rPr lang="pt-BR" dirty="0">
                <a:solidFill>
                  <a:prstClr val="black"/>
                </a:solidFill>
                <a:latin typeface="Titillium Web"/>
              </a:rPr>
              <a:t> Reis e dos mais inspirados criadores de sua geração</a:t>
            </a:r>
            <a:endParaRPr lang="pt-BR" dirty="0">
              <a:solidFill>
                <a:prstClr val="black"/>
              </a:solidFill>
              <a:latin typeface="Calibri" panose="020F0502020204030204"/>
            </a:endParaRPr>
          </a:p>
        </p:txBody>
      </p:sp>
      <p:sp>
        <p:nvSpPr>
          <p:cNvPr id="11" name="Retângulo 10"/>
          <p:cNvSpPr/>
          <p:nvPr/>
        </p:nvSpPr>
        <p:spPr>
          <a:xfrm>
            <a:off x="709785" y="5051977"/>
            <a:ext cx="11367949" cy="276999"/>
          </a:xfrm>
          <a:prstGeom prst="rect">
            <a:avLst/>
          </a:prstGeom>
        </p:spPr>
        <p:txBody>
          <a:bodyPr wrap="square">
            <a:spAutoFit/>
          </a:bodyPr>
          <a:lstStyle/>
          <a:p>
            <a:pPr algn="just"/>
            <a:r>
              <a:rPr lang="pt-BR" sz="1200" b="1" dirty="0" smtClean="0">
                <a:solidFill>
                  <a:prstClr val="black"/>
                </a:solidFill>
                <a:latin typeface="Calibri" panose="020F0502020204030204"/>
              </a:rPr>
              <a:t>Fonte:</a:t>
            </a:r>
            <a:r>
              <a:rPr lang="pt-BR" sz="1200" dirty="0" smtClean="0">
                <a:solidFill>
                  <a:prstClr val="black"/>
                </a:solidFill>
                <a:latin typeface="Calibri" panose="020F0502020204030204"/>
              </a:rPr>
              <a:t> https</a:t>
            </a:r>
            <a:r>
              <a:rPr lang="pt-BR" sz="1200" dirty="0">
                <a:solidFill>
                  <a:prstClr val="black"/>
                </a:solidFill>
                <a:latin typeface="Calibri" panose="020F0502020204030204"/>
              </a:rPr>
              <a:t>://</a:t>
            </a:r>
            <a:r>
              <a:rPr lang="pt-BR" sz="1200" dirty="0" smtClean="0">
                <a:solidFill>
                  <a:prstClr val="black"/>
                </a:solidFill>
                <a:latin typeface="Calibri" panose="020F0502020204030204"/>
              </a:rPr>
              <a:t>www.violaobrasileiro.com.br/dicionario/levino-albano-da- </a:t>
            </a:r>
            <a:r>
              <a:rPr lang="pt-BR" sz="1200" dirty="0" err="1" smtClean="0">
                <a:solidFill>
                  <a:prstClr val="black"/>
                </a:solidFill>
                <a:latin typeface="Calibri" panose="020F0502020204030204"/>
              </a:rPr>
              <a:t>conceicao?fbclid</a:t>
            </a:r>
            <a:r>
              <a:rPr lang="pt-BR" sz="1200" dirty="0" smtClean="0">
                <a:solidFill>
                  <a:prstClr val="black"/>
                </a:solidFill>
                <a:latin typeface="Calibri" panose="020F0502020204030204"/>
              </a:rPr>
              <a:t>=IwAR2_iLHvjfoVHreDbZf_P_YmlzS1x8VS92Gv2JtnNFPaCM_SI7jeUCs6pIo</a:t>
            </a:r>
            <a:endParaRPr lang="pt-BR" sz="1200" dirty="0">
              <a:solidFill>
                <a:prstClr val="black"/>
              </a:solidFill>
              <a:latin typeface="Calibri" panose="020F0502020204030204"/>
            </a:endParaRPr>
          </a:p>
        </p:txBody>
      </p:sp>
    </p:spTree>
    <p:extLst>
      <p:ext uri="{BB962C8B-B14F-4D97-AF65-F5344CB8AC3E}">
        <p14:creationId xmlns:p14="http://schemas.microsoft.com/office/powerpoint/2010/main" val="3552470252"/>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marL="0" indent="0" algn="just">
              <a:buNone/>
            </a:pPr>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
        <p:nvSpPr>
          <p:cNvPr id="9" name="Retângulo 8"/>
          <p:cNvSpPr/>
          <p:nvPr/>
        </p:nvSpPr>
        <p:spPr>
          <a:xfrm>
            <a:off x="4918495" y="1677749"/>
            <a:ext cx="6096000" cy="3139321"/>
          </a:xfrm>
          <a:prstGeom prst="rect">
            <a:avLst/>
          </a:prstGeom>
        </p:spPr>
        <p:txBody>
          <a:bodyPr>
            <a:spAutoFit/>
          </a:bodyPr>
          <a:lstStyle/>
          <a:p>
            <a:r>
              <a:rPr lang="es-ES" dirty="0">
                <a:latin typeface="Arial" panose="020B0604020202020204" pitchFamily="34" charset="0"/>
                <a:cs typeface="Arial" panose="020B0604020202020204" pitchFamily="34" charset="0"/>
              </a:rPr>
              <a:t>Sus primeras composiciones datan de 1923: </a:t>
            </a:r>
            <a:r>
              <a:rPr lang="es-ES" i="1" dirty="0">
                <a:latin typeface="Arial" panose="020B0604020202020204" pitchFamily="34" charset="0"/>
                <a:cs typeface="Arial" panose="020B0604020202020204" pitchFamily="34" charset="0"/>
              </a:rPr>
              <a:t>Dos esbozos </a:t>
            </a:r>
            <a:r>
              <a:rPr lang="pt-BR" dirty="0">
                <a:latin typeface="Arial" panose="020B0604020202020204" pitchFamily="34" charset="0"/>
                <a:cs typeface="Arial" panose="020B0604020202020204" pitchFamily="34" charset="0"/>
              </a:rPr>
              <a:t>para </a:t>
            </a:r>
            <a:r>
              <a:rPr lang="pt-BR" dirty="0" err="1">
                <a:latin typeface="Arial" panose="020B0604020202020204" pitchFamily="34" charset="0"/>
                <a:cs typeface="Arial" panose="020B0604020202020204" pitchFamily="34" charset="0"/>
              </a:rPr>
              <a:t>violín</a:t>
            </a:r>
            <a:r>
              <a:rPr lang="pt-BR" dirty="0">
                <a:latin typeface="Arial" panose="020B0604020202020204" pitchFamily="34" charset="0"/>
                <a:cs typeface="Arial" panose="020B0604020202020204" pitchFamily="34" charset="0"/>
              </a:rPr>
              <a:t> y piano, </a:t>
            </a:r>
            <a:r>
              <a:rPr lang="pt-BR" i="1" dirty="0" err="1">
                <a:latin typeface="Arial" panose="020B0604020202020204" pitchFamily="34" charset="0"/>
                <a:cs typeface="Arial" panose="020B0604020202020204" pitchFamily="34" charset="0"/>
              </a:rPr>
              <a:t>Suite</a:t>
            </a:r>
            <a:r>
              <a:rPr lang="pt-BR" i="1" dirty="0">
                <a:latin typeface="Arial" panose="020B0604020202020204" pitchFamily="34" charset="0"/>
                <a:cs typeface="Arial" panose="020B0604020202020204" pitchFamily="34" charset="0"/>
              </a:rPr>
              <a:t> para piano</a:t>
            </a:r>
            <a:r>
              <a:rPr lang="pt-BR" dirty="0">
                <a:latin typeface="Arial" panose="020B0604020202020204" pitchFamily="34" charset="0"/>
                <a:cs typeface="Arial" panose="020B0604020202020204" pitchFamily="34" charset="0"/>
              </a:rPr>
              <a:t>, </a:t>
            </a:r>
            <a:r>
              <a:rPr lang="pt-BR" i="1" dirty="0">
                <a:latin typeface="Arial" panose="020B0604020202020204" pitchFamily="34" charset="0"/>
                <a:cs typeface="Arial" panose="020B0604020202020204" pitchFamily="34" charset="0"/>
              </a:rPr>
              <a:t>Siciliana </a:t>
            </a:r>
            <a:r>
              <a:rPr lang="pt-BR" dirty="0">
                <a:latin typeface="Arial" panose="020B0604020202020204" pitchFamily="34" charset="0"/>
                <a:cs typeface="Arial" panose="020B0604020202020204" pitchFamily="34" charset="0"/>
              </a:rPr>
              <a:t>para violoncelo </a:t>
            </a:r>
            <a:r>
              <a:rPr lang="es-ES" dirty="0">
                <a:latin typeface="Arial" panose="020B0604020202020204" pitchFamily="34" charset="0"/>
                <a:cs typeface="Arial" panose="020B0604020202020204" pitchFamily="34" charset="0"/>
              </a:rPr>
              <a:t>y piano. En 1924 estrena en Valencia y Madrid su primer ensayo sinfónico, </a:t>
            </a:r>
            <a:r>
              <a:rPr lang="es-ES" i="1" dirty="0">
                <a:latin typeface="Arial" panose="020B0604020202020204" pitchFamily="34" charset="0"/>
                <a:cs typeface="Arial" panose="020B0604020202020204" pitchFamily="34" charset="0"/>
              </a:rPr>
              <a:t>Juglares</a:t>
            </a:r>
            <a:r>
              <a:rPr lang="es-ES" dirty="0">
                <a:latin typeface="Arial" panose="020B0604020202020204" pitchFamily="34" charset="0"/>
                <a:cs typeface="Arial" panose="020B0604020202020204" pitchFamily="34" charset="0"/>
              </a:rPr>
              <a:t>, y obtiene el Diploma de Honor en los Concursos Nacionales con su obra para orquesta </a:t>
            </a:r>
            <a:r>
              <a:rPr lang="es-ES" i="1" dirty="0">
                <a:latin typeface="Arial" panose="020B0604020202020204" pitchFamily="34" charset="0"/>
                <a:cs typeface="Arial" panose="020B0604020202020204" pitchFamily="34" charset="0"/>
              </a:rPr>
              <a:t>Cinco piezas infantiles</a:t>
            </a:r>
            <a:r>
              <a:rPr lang="es-ES" dirty="0">
                <a:latin typeface="Arial" panose="020B0604020202020204" pitchFamily="34" charset="0"/>
                <a:cs typeface="Arial" panose="020B0604020202020204" pitchFamily="34" charset="0"/>
              </a:rPr>
              <a:t>, que más tarde estrenará en París la Orquesta </a:t>
            </a:r>
            <a:r>
              <a:rPr lang="es-ES" dirty="0" err="1">
                <a:latin typeface="Arial" panose="020B0604020202020204" pitchFamily="34" charset="0"/>
                <a:cs typeface="Arial" panose="020B0604020202020204" pitchFamily="34" charset="0"/>
              </a:rPr>
              <a:t>Straram</a:t>
            </a:r>
            <a:r>
              <a:rPr lang="es-ES" dirty="0">
                <a:latin typeface="Arial" panose="020B0604020202020204" pitchFamily="34" charset="0"/>
                <a:cs typeface="Arial" panose="020B0604020202020204" pitchFamily="34" charset="0"/>
              </a:rPr>
              <a:t>. Desde el principio, </a:t>
            </a:r>
            <a:r>
              <a:rPr lang="es-ES" b="1" dirty="0">
                <a:latin typeface="Arial" panose="020B0604020202020204" pitchFamily="34" charset="0"/>
                <a:cs typeface="Arial" panose="020B0604020202020204" pitchFamily="34" charset="0"/>
              </a:rPr>
              <a:t>Rodrigo</a:t>
            </a:r>
            <a:r>
              <a:rPr lang="es-ES" dirty="0">
                <a:latin typeface="Arial" panose="020B0604020202020204" pitchFamily="34" charset="0"/>
                <a:cs typeface="Arial" panose="020B0604020202020204" pitchFamily="34" charset="0"/>
              </a:rPr>
              <a:t> escribe todas sus obras en el </a:t>
            </a:r>
            <a:r>
              <a:rPr lang="es-ES" b="1" dirty="0">
                <a:latin typeface="Arial" panose="020B0604020202020204" pitchFamily="34" charset="0"/>
                <a:cs typeface="Arial" panose="020B0604020202020204" pitchFamily="34" charset="0"/>
              </a:rPr>
              <a:t>Sistema Braille</a:t>
            </a:r>
            <a:r>
              <a:rPr lang="es-ES" dirty="0">
                <a:latin typeface="Arial" panose="020B0604020202020204" pitchFamily="34" charset="0"/>
                <a:cs typeface="Arial" panose="020B0604020202020204" pitchFamily="34" charset="0"/>
              </a:rPr>
              <a:t>, dictándolas después </a:t>
            </a:r>
            <a:r>
              <a:rPr lang="pt-BR" dirty="0">
                <a:latin typeface="Arial" panose="020B0604020202020204" pitchFamily="34" charset="0"/>
                <a:cs typeface="Arial" panose="020B0604020202020204" pitchFamily="34" charset="0"/>
              </a:rPr>
              <a:t>a </a:t>
            </a:r>
            <a:r>
              <a:rPr lang="pt-BR" dirty="0" err="1">
                <a:latin typeface="Arial" panose="020B0604020202020204" pitchFamily="34" charset="0"/>
                <a:cs typeface="Arial" panose="020B0604020202020204" pitchFamily="34" charset="0"/>
              </a:rPr>
              <a:t>un</a:t>
            </a:r>
            <a:r>
              <a:rPr lang="pt-BR" dirty="0">
                <a:latin typeface="Arial" panose="020B0604020202020204" pitchFamily="34" charset="0"/>
                <a:cs typeface="Arial" panose="020B0604020202020204" pitchFamily="34" charset="0"/>
              </a:rPr>
              <a:t> copista. (CALCRAFT, 1999, p.7).</a:t>
            </a:r>
          </a:p>
          <a:p>
            <a:pPr lvl="0"/>
            <a:endParaRPr lang="pt-BR" dirty="0">
              <a:solidFill>
                <a:prstClr val="black"/>
              </a:solidFill>
              <a:latin typeface="Calibri" panose="020F0502020204030204"/>
            </a:endParaRPr>
          </a:p>
        </p:txBody>
      </p:sp>
      <p:pic>
        <p:nvPicPr>
          <p:cNvPr id="10" name="Picture 4" descr="1958"/>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38200" y="1677749"/>
            <a:ext cx="3088576" cy="3088581"/>
          </a:xfrm>
          <a:prstGeom prst="rect">
            <a:avLst/>
          </a:prstGeom>
          <a:noFill/>
          <a:extLst>
            <a:ext uri="{909E8E84-426E-40DD-AFC4-6F175D3DCCD1}">
              <a14:hiddenFill xmlns:a14="http://schemas.microsoft.com/office/drawing/2010/main">
                <a:solidFill>
                  <a:srgbClr val="FFFFFF"/>
                </a:solidFill>
              </a14:hiddenFill>
            </a:ext>
          </a:extLst>
        </p:spPr>
      </p:pic>
      <p:sp>
        <p:nvSpPr>
          <p:cNvPr id="11" name="Retângulo 10"/>
          <p:cNvSpPr/>
          <p:nvPr/>
        </p:nvSpPr>
        <p:spPr>
          <a:xfrm>
            <a:off x="824051" y="5015932"/>
            <a:ext cx="11367949" cy="276999"/>
          </a:xfrm>
          <a:prstGeom prst="rect">
            <a:avLst/>
          </a:prstGeom>
        </p:spPr>
        <p:txBody>
          <a:bodyPr wrap="square">
            <a:spAutoFit/>
          </a:bodyPr>
          <a:lstStyle/>
          <a:p>
            <a:pPr algn="just"/>
            <a:r>
              <a:rPr lang="pt-BR" sz="1200" b="1" dirty="0" smtClean="0">
                <a:solidFill>
                  <a:prstClr val="black"/>
                </a:solidFill>
                <a:latin typeface="Calibri" panose="020F0502020204030204"/>
              </a:rPr>
              <a:t>Fonte:</a:t>
            </a:r>
            <a:r>
              <a:rPr lang="pt-BR" sz="1200" dirty="0">
                <a:solidFill>
                  <a:prstClr val="black"/>
                </a:solidFill>
                <a:latin typeface="Calibri" panose="020F0502020204030204"/>
              </a:rPr>
              <a:t> https://www.joaquin-rodrigo.com/index.php/en/fotografias</a:t>
            </a:r>
          </a:p>
        </p:txBody>
      </p:sp>
    </p:spTree>
    <p:extLst>
      <p:ext uri="{BB962C8B-B14F-4D97-AF65-F5344CB8AC3E}">
        <p14:creationId xmlns:p14="http://schemas.microsoft.com/office/powerpoint/2010/main" val="710401845"/>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marL="0" indent="0" algn="just">
              <a:buNone/>
            </a:pPr>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
        <p:nvSpPr>
          <p:cNvPr id="9" name="Retângulo 8"/>
          <p:cNvSpPr/>
          <p:nvPr/>
        </p:nvSpPr>
        <p:spPr>
          <a:xfrm>
            <a:off x="4118578" y="2071904"/>
            <a:ext cx="6934469" cy="2308324"/>
          </a:xfrm>
          <a:prstGeom prst="rect">
            <a:avLst/>
          </a:prstGeom>
        </p:spPr>
        <p:txBody>
          <a:bodyPr wrap="square">
            <a:spAutoFit/>
          </a:bodyPr>
          <a:lstStyle/>
          <a:p>
            <a:pPr algn="just"/>
            <a:r>
              <a:rPr lang="pt-PT" dirty="0">
                <a:latin typeface="Arial" panose="020B0604020202020204" pitchFamily="34" charset="0"/>
                <a:cs typeface="Arial" panose="020B0604020202020204" pitchFamily="34" charset="0"/>
              </a:rPr>
              <a:t>“Alguns anos atrás, porém há não muito tempo, houve quem disse: 'Bem, você tem três agravantes: você é negro, cego e pobre’. Mas Deus me disse: 'Farei você ficar rico em espírito de inspiração, para inspirar os outros, bem como criar música para incentivar o mundo a ser um lugar para todos, de esperança e positividade’. Acreditei Nele e não neles.” (Steve Wonder, 1996, tradução nossa).</a:t>
            </a:r>
            <a:endParaRPr lang="pt-BR" dirty="0">
              <a:latin typeface="Arial" panose="020B0604020202020204" pitchFamily="34" charset="0"/>
              <a:cs typeface="Arial" panose="020B0604020202020204" pitchFamily="34" charset="0"/>
            </a:endParaRPr>
          </a:p>
          <a:p>
            <a:pPr lvl="0"/>
            <a:endParaRPr lang="pt-BR" dirty="0">
              <a:solidFill>
                <a:prstClr val="black"/>
              </a:solidFill>
              <a:latin typeface="Calibri" panose="020F0502020204030204"/>
            </a:endParaRPr>
          </a:p>
        </p:txBody>
      </p:sp>
      <p:pic>
        <p:nvPicPr>
          <p:cNvPr id="12" name="Imagem 11"/>
          <p:cNvPicPr>
            <a:picLocks noChangeAspect="1"/>
          </p:cNvPicPr>
          <p:nvPr/>
        </p:nvPicPr>
        <p:blipFill>
          <a:blip r:embed="rId5"/>
          <a:stretch>
            <a:fillRect/>
          </a:stretch>
        </p:blipFill>
        <p:spPr>
          <a:xfrm>
            <a:off x="576000" y="1900553"/>
            <a:ext cx="3241826" cy="2479675"/>
          </a:xfrm>
          <a:prstGeom prst="rect">
            <a:avLst/>
          </a:prstGeom>
        </p:spPr>
      </p:pic>
      <p:sp>
        <p:nvSpPr>
          <p:cNvPr id="13" name="Retângulo 12"/>
          <p:cNvSpPr/>
          <p:nvPr/>
        </p:nvSpPr>
        <p:spPr>
          <a:xfrm>
            <a:off x="576000" y="4447098"/>
            <a:ext cx="6900333" cy="276999"/>
          </a:xfrm>
          <a:prstGeom prst="rect">
            <a:avLst/>
          </a:prstGeom>
        </p:spPr>
        <p:txBody>
          <a:bodyPr wrap="square">
            <a:spAutoFit/>
          </a:bodyPr>
          <a:lstStyle/>
          <a:p>
            <a:pPr algn="just"/>
            <a:r>
              <a:rPr lang="pt-BR" sz="1200" b="1" dirty="0">
                <a:solidFill>
                  <a:prstClr val="black"/>
                </a:solidFill>
                <a:latin typeface="Calibri" panose="020F0502020204030204"/>
              </a:rPr>
              <a:t>Fonte</a:t>
            </a:r>
            <a:r>
              <a:rPr lang="pt-BR" sz="1200" b="1" dirty="0" smtClean="0">
                <a:solidFill>
                  <a:prstClr val="black"/>
                </a:solidFill>
                <a:latin typeface="Calibri" panose="020F0502020204030204"/>
              </a:rPr>
              <a:t>: </a:t>
            </a:r>
            <a:r>
              <a:rPr lang="pt-BR" sz="1200" dirty="0">
                <a:solidFill>
                  <a:prstClr val="black"/>
                </a:solidFill>
                <a:latin typeface="Calibri" panose="020F0502020204030204"/>
              </a:rPr>
              <a:t> https://www.facebook.com/StevieWonder/photos/a.10150101606507542/69460922541</a:t>
            </a:r>
          </a:p>
        </p:txBody>
      </p:sp>
    </p:spTree>
    <p:extLst>
      <p:ext uri="{BB962C8B-B14F-4D97-AF65-F5344CB8AC3E}">
        <p14:creationId xmlns:p14="http://schemas.microsoft.com/office/powerpoint/2010/main" val="997878002"/>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dirty="0">
                <a:latin typeface="Algerian" panose="04020705040A02060702" pitchFamily="82" charset="0"/>
              </a:rPr>
              <a:t>as manifestações artísticas das pessoas com deficiência visual</a:t>
            </a:r>
            <a:endParaRPr lang="pt-BR" dirty="0"/>
          </a:p>
        </p:txBody>
      </p:sp>
      <p:sp>
        <p:nvSpPr>
          <p:cNvPr id="3" name="Espaço Reservado para Conteúdo 2"/>
          <p:cNvSpPr>
            <a:spLocks noGrp="1"/>
          </p:cNvSpPr>
          <p:nvPr>
            <p:ph idx="1"/>
          </p:nvPr>
        </p:nvSpPr>
        <p:spPr/>
        <p:txBody>
          <a:bodyPr/>
          <a:lstStyle/>
          <a:p>
            <a:endParaRPr lang="pt-BR" dirty="0"/>
          </a:p>
          <a:p>
            <a:pPr marL="0" indent="0" algn="just">
              <a:buNone/>
            </a:pPr>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
        <p:nvSpPr>
          <p:cNvPr id="9" name="Retângulo 8"/>
          <p:cNvSpPr/>
          <p:nvPr/>
        </p:nvSpPr>
        <p:spPr>
          <a:xfrm>
            <a:off x="4432237" y="2166578"/>
            <a:ext cx="6934469" cy="2585323"/>
          </a:xfrm>
          <a:prstGeom prst="rect">
            <a:avLst/>
          </a:prstGeom>
        </p:spPr>
        <p:txBody>
          <a:bodyPr wrap="square">
            <a:spAutoFit/>
          </a:bodyPr>
          <a:lstStyle/>
          <a:p>
            <a:pPr algn="just"/>
            <a:r>
              <a:rPr lang="pt-PT" dirty="0">
                <a:latin typeface="Arial" panose="020B0604020202020204" pitchFamily="34" charset="0"/>
                <a:cs typeface="Arial" panose="020B0604020202020204" pitchFamily="34" charset="0"/>
              </a:rPr>
              <a:t>“</a:t>
            </a:r>
            <a:r>
              <a:rPr lang="pt-BR" dirty="0"/>
              <a:t>Estudei 16 anos no IBC, de 1990 até 2002, fiz dois anos em escola particular e retornei em 2005 ao IBC e conclui a formação em 2007. Há 10 anos trabalho como músico", contou o pianista, enquanto conferia a afinação do instrumento com o </a:t>
            </a:r>
            <a:r>
              <a:rPr lang="pt-BR" dirty="0" err="1"/>
              <a:t>Dilson</a:t>
            </a:r>
            <a:r>
              <a:rPr lang="pt-BR" dirty="0"/>
              <a:t> Pereira, </a:t>
            </a:r>
            <a:r>
              <a:rPr lang="pt-BR" dirty="0" err="1"/>
              <a:t>ex-servidor</a:t>
            </a:r>
            <a:r>
              <a:rPr lang="pt-BR" dirty="0"/>
              <a:t> e atualmente voluntário no ensino da afinação de piano e noções do instrumento para os alunos em reabilitação. Luiz Otávio falou com carinho e gratidão: "este senhor já foi lá em casa afinar o meu piano, não esqueço". (IBC, 2019, </a:t>
            </a:r>
            <a:r>
              <a:rPr lang="pt-BR" i="1" dirty="0" smtClean="0"/>
              <a:t>online</a:t>
            </a:r>
            <a:r>
              <a:rPr lang="pt-BR" dirty="0" smtClean="0"/>
              <a:t>)</a:t>
            </a:r>
            <a:endParaRPr lang="pt-BR" dirty="0">
              <a:latin typeface="Arial" panose="020B0604020202020204" pitchFamily="34" charset="0"/>
              <a:cs typeface="Arial" panose="020B0604020202020204" pitchFamily="34" charset="0"/>
            </a:endParaRPr>
          </a:p>
          <a:p>
            <a:pPr lvl="0"/>
            <a:endParaRPr lang="pt-BR" dirty="0">
              <a:solidFill>
                <a:prstClr val="black"/>
              </a:solidFill>
              <a:latin typeface="Calibri" panose="020F0502020204030204"/>
            </a:endParaRPr>
          </a:p>
        </p:txBody>
      </p:sp>
      <p:pic>
        <p:nvPicPr>
          <p:cNvPr id="10" name="Picture 2" descr="Marcelo Martins (flauta) e Luiz Paixão (piano) no palco do Teatro Benjamin Constant"/>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52792" y="2074525"/>
            <a:ext cx="3881800" cy="2512042"/>
          </a:xfrm>
          <a:prstGeom prst="rect">
            <a:avLst/>
          </a:prstGeom>
          <a:noFill/>
          <a:extLst>
            <a:ext uri="{909E8E84-426E-40DD-AFC4-6F175D3DCCD1}">
              <a14:hiddenFill xmlns:a14="http://schemas.microsoft.com/office/drawing/2010/main">
                <a:solidFill>
                  <a:srgbClr val="FFFFFF"/>
                </a:solidFill>
              </a14:hiddenFill>
            </a:ext>
          </a:extLst>
        </p:spPr>
      </p:pic>
      <p:pic>
        <p:nvPicPr>
          <p:cNvPr id="4" name="Imagem 3"/>
          <p:cNvPicPr>
            <a:picLocks noChangeAspect="1"/>
          </p:cNvPicPr>
          <p:nvPr/>
        </p:nvPicPr>
        <p:blipFill>
          <a:blip r:embed="rId6"/>
          <a:stretch>
            <a:fillRect/>
          </a:stretch>
        </p:blipFill>
        <p:spPr>
          <a:xfrm>
            <a:off x="252792" y="4661023"/>
            <a:ext cx="6529382" cy="323116"/>
          </a:xfrm>
          <a:prstGeom prst="rect">
            <a:avLst/>
          </a:prstGeom>
        </p:spPr>
      </p:pic>
    </p:spTree>
    <p:extLst>
      <p:ext uri="{BB962C8B-B14F-4D97-AF65-F5344CB8AC3E}">
        <p14:creationId xmlns:p14="http://schemas.microsoft.com/office/powerpoint/2010/main" val="3797693289"/>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i="1" dirty="0">
                <a:latin typeface="Algerian" panose="04020705040A02060702" pitchFamily="82" charset="0"/>
              </a:rPr>
              <a:t>Independência, autonomia e </a:t>
            </a:r>
            <a:r>
              <a:rPr lang="pt-BR" i="1" dirty="0" err="1">
                <a:latin typeface="Algerian" panose="04020705040A02060702" pitchFamily="82" charset="0"/>
              </a:rPr>
              <a:t>empoderamento</a:t>
            </a:r>
            <a:endParaRPr lang="pt-BR" dirty="0"/>
          </a:p>
        </p:txBody>
      </p:sp>
      <p:sp>
        <p:nvSpPr>
          <p:cNvPr id="3" name="Espaço Reservado para Conteúdo 2"/>
          <p:cNvSpPr>
            <a:spLocks noGrp="1"/>
          </p:cNvSpPr>
          <p:nvPr>
            <p:ph idx="1"/>
          </p:nvPr>
        </p:nvSpPr>
        <p:spPr>
          <a:xfrm>
            <a:off x="838200" y="1671343"/>
            <a:ext cx="10515600" cy="4077634"/>
          </a:xfrm>
        </p:spPr>
        <p:txBody>
          <a:bodyPr/>
          <a:lstStyle/>
          <a:p>
            <a:pPr algn="just"/>
            <a:endParaRPr lang="pt-BR" dirty="0" smtClean="0"/>
          </a:p>
          <a:p>
            <a:pPr algn="just"/>
            <a:r>
              <a:rPr lang="pt-BR" dirty="0" smtClean="0"/>
              <a:t>“</a:t>
            </a:r>
            <a:r>
              <a:rPr lang="pt-BR" dirty="0"/>
              <a:t>Essas três condições foram demostradas pelos alunos ao longo de suas trajetórias acadêmicas. Como </a:t>
            </a:r>
            <a:r>
              <a:rPr lang="pt-BR" b="1" dirty="0"/>
              <a:t>independência</a:t>
            </a:r>
            <a:r>
              <a:rPr lang="pt-BR" dirty="0"/>
              <a:t>, considerou-se a faculdade de decisão própria, sem depender de outras pessoas.” (</a:t>
            </a:r>
            <a:r>
              <a:rPr lang="pt-BR" dirty="0">
                <a:solidFill>
                  <a:srgbClr val="00000A"/>
                </a:solidFill>
                <a:latin typeface="LiberationSans"/>
              </a:rPr>
              <a:t>KEENAN JÚNIOR, 2017, p. 167).</a:t>
            </a:r>
            <a:endParaRPr lang="pt-BR" dirty="0">
              <a:latin typeface="Arial" panose="020B0604020202020204" pitchFamily="34" charset="0"/>
              <a:cs typeface="Arial" panose="020B0604020202020204" pitchFamily="34" charset="0"/>
            </a:endParaRPr>
          </a:p>
          <a:p>
            <a:endParaRPr lang="pt-BR" dirty="0"/>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708832031"/>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i="1" dirty="0" smtClean="0">
                <a:latin typeface="Algerian" panose="04020705040A02060702" pitchFamily="82" charset="0"/>
              </a:rPr>
              <a:t>Independência, autonomia e </a:t>
            </a:r>
            <a:r>
              <a:rPr lang="pt-BR" i="1" dirty="0" err="1" smtClean="0">
                <a:latin typeface="Algerian" panose="04020705040A02060702" pitchFamily="82" charset="0"/>
              </a:rPr>
              <a:t>empoderamento</a:t>
            </a:r>
            <a:endParaRPr lang="pt-BR" dirty="0"/>
          </a:p>
        </p:txBody>
      </p:sp>
      <p:sp>
        <p:nvSpPr>
          <p:cNvPr id="3" name="Espaço Reservado para Conteúdo 2"/>
          <p:cNvSpPr>
            <a:spLocks noGrp="1"/>
          </p:cNvSpPr>
          <p:nvPr>
            <p:ph idx="1"/>
          </p:nvPr>
        </p:nvSpPr>
        <p:spPr>
          <a:xfrm>
            <a:off x="838200" y="1671343"/>
            <a:ext cx="10515600" cy="4077634"/>
          </a:xfrm>
        </p:spPr>
        <p:txBody>
          <a:bodyPr/>
          <a:lstStyle/>
          <a:p>
            <a:pPr algn="just"/>
            <a:endParaRPr lang="pt-BR" dirty="0" smtClean="0"/>
          </a:p>
          <a:p>
            <a:pPr algn="just"/>
            <a:r>
              <a:rPr lang="pt-BR" dirty="0"/>
              <a:t>“Para </a:t>
            </a:r>
            <a:r>
              <a:rPr lang="pt-BR" b="1" dirty="0"/>
              <a:t>autonomia</a:t>
            </a:r>
            <a:r>
              <a:rPr lang="pt-BR" dirty="0"/>
              <a:t>, a condição de domínio sobre o ambiente físico e social, de modo a preser­var ao máximo a privacidade e a dignidade daquela que a exerce</a:t>
            </a:r>
            <a:r>
              <a:rPr lang="pt-BR" dirty="0" smtClean="0"/>
              <a:t>.”</a:t>
            </a:r>
          </a:p>
          <a:p>
            <a:pPr algn="just"/>
            <a:endParaRPr lang="pt-BR" dirty="0">
              <a:latin typeface="Arial" panose="020B0604020202020204" pitchFamily="34" charset="0"/>
              <a:cs typeface="Arial" panose="020B0604020202020204" pitchFamily="34" charset="0"/>
            </a:endParaRPr>
          </a:p>
          <a:p>
            <a:r>
              <a:rPr lang="pt-BR" dirty="0"/>
              <a:t>“Por fim, o </a:t>
            </a:r>
            <a:r>
              <a:rPr lang="pt-BR" b="1" dirty="0" err="1"/>
              <a:t>empoderamento</a:t>
            </a:r>
            <a:r>
              <a:rPr lang="pt-BR" dirty="0"/>
              <a:t> como um processo pelo qual uma pessoa, ou um grupo de pessoas, usa o seu poder pessoal inerente à sua condi­ção.” (</a:t>
            </a:r>
            <a:r>
              <a:rPr lang="pt-BR" dirty="0">
                <a:solidFill>
                  <a:srgbClr val="00000A"/>
                </a:solidFill>
                <a:latin typeface="LiberationSans"/>
              </a:rPr>
              <a:t>KEENAN JÚNIOR, 2017, p. 167).</a:t>
            </a:r>
            <a:endParaRPr lang="pt-BR" dirty="0">
              <a:latin typeface="Arial" panose="020B0604020202020204" pitchFamily="34" charset="0"/>
              <a:cs typeface="Arial" panose="020B0604020202020204" pitchFamily="34" charset="0"/>
            </a:endParaRPr>
          </a:p>
          <a:p>
            <a:endParaRPr lang="pt-BR" dirty="0"/>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299722915"/>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i="1" dirty="0" smtClean="0">
                <a:latin typeface="Algerian" panose="04020705040A02060702" pitchFamily="82" charset="0"/>
              </a:rPr>
              <a:t>REFEÊNCIAS</a:t>
            </a:r>
            <a:endParaRPr lang="pt-BR" dirty="0"/>
          </a:p>
        </p:txBody>
      </p:sp>
      <p:sp>
        <p:nvSpPr>
          <p:cNvPr id="3" name="Espaço Reservado para Conteúdo 2"/>
          <p:cNvSpPr>
            <a:spLocks noGrp="1"/>
          </p:cNvSpPr>
          <p:nvPr>
            <p:ph idx="1"/>
          </p:nvPr>
        </p:nvSpPr>
        <p:spPr>
          <a:xfrm>
            <a:off x="838200" y="1671343"/>
            <a:ext cx="10515600" cy="4077634"/>
          </a:xfrm>
        </p:spPr>
        <p:txBody>
          <a:bodyPr>
            <a:normAutofit/>
          </a:bodyPr>
          <a:lstStyle/>
          <a:p>
            <a:pPr marL="0" indent="0">
              <a:buNone/>
            </a:pPr>
            <a:r>
              <a:rPr lang="pt-BR" sz="1200" dirty="0" smtClean="0">
                <a:latin typeface="Arial" panose="020B0604020202020204" pitchFamily="34" charset="0"/>
                <a:ea typeface="Calibri" panose="020F0502020204030204" pitchFamily="34" charset="0"/>
              </a:rPr>
              <a:t>ORGANIZAÇÃO </a:t>
            </a:r>
            <a:r>
              <a:rPr lang="pt-BR" sz="1200" dirty="0">
                <a:latin typeface="Arial" panose="020B0604020202020204" pitchFamily="34" charset="0"/>
                <a:ea typeface="Calibri" panose="020F0502020204030204" pitchFamily="34" charset="0"/>
              </a:rPr>
              <a:t>MUNDIAL DA SAÚDE. </a:t>
            </a:r>
            <a:r>
              <a:rPr lang="pt-BR" sz="1200" b="1" dirty="0">
                <a:latin typeface="Arial" panose="020B0604020202020204" pitchFamily="34" charset="0"/>
                <a:ea typeface="Calibri" panose="020F0502020204030204" pitchFamily="34" charset="0"/>
              </a:rPr>
              <a:t>Relatório mundial sobre a deficiência</a:t>
            </a:r>
            <a:r>
              <a:rPr lang="pt-BR" sz="1200" dirty="0">
                <a:latin typeface="Arial" panose="020B0604020202020204" pitchFamily="34" charset="0"/>
                <a:ea typeface="Calibri" panose="020F0502020204030204" pitchFamily="34" charset="0"/>
              </a:rPr>
              <a:t>. São Paulo: </a:t>
            </a:r>
            <a:r>
              <a:rPr lang="pt-BR" sz="1200" dirty="0" err="1">
                <a:latin typeface="Arial" panose="020B0604020202020204" pitchFamily="34" charset="0"/>
                <a:ea typeface="Calibri" panose="020F0502020204030204" pitchFamily="34" charset="0"/>
              </a:rPr>
              <a:t>SEDPcD</a:t>
            </a:r>
            <a:r>
              <a:rPr lang="pt-BR" sz="1200" dirty="0">
                <a:latin typeface="Arial" panose="020B0604020202020204" pitchFamily="34" charset="0"/>
                <a:ea typeface="Calibri" panose="020F0502020204030204" pitchFamily="34" charset="0"/>
              </a:rPr>
              <a:t>/OMS; 2011. Disponível em: &lt;http://www.pessoacomdeficiencia.sp.gov.br/usr/share/documents/RELATORIO_MUNDIAL_COMPLETO.pdf&gt;. Acesso em: 24 set. 2015</a:t>
            </a:r>
            <a:r>
              <a:rPr lang="pt-BR" sz="1200" dirty="0" smtClean="0">
                <a:latin typeface="Arial" panose="020B0604020202020204" pitchFamily="34" charset="0"/>
                <a:ea typeface="Calibri" panose="020F0502020204030204" pitchFamily="34" charset="0"/>
              </a:rPr>
              <a:t>.</a:t>
            </a:r>
          </a:p>
          <a:p>
            <a:pPr marL="0" indent="0">
              <a:buNone/>
            </a:pPr>
            <a:r>
              <a:rPr lang="pt-BR" sz="1200" dirty="0">
                <a:latin typeface="Arial" panose="020B0604020202020204" pitchFamily="34" charset="0"/>
                <a:ea typeface="MS Mincho" panose="02020609040205080304" pitchFamily="49" charset="-128"/>
              </a:rPr>
              <a:t>BONILHA, F. F. G. </a:t>
            </a:r>
            <a:r>
              <a:rPr lang="pt-BR" sz="1200" b="1" dirty="0">
                <a:latin typeface="Arial" panose="020B0604020202020204" pitchFamily="34" charset="0"/>
                <a:ea typeface="MS Mincho" panose="02020609040205080304" pitchFamily="49" charset="-128"/>
              </a:rPr>
              <a:t>Do toque ao som: </a:t>
            </a:r>
            <a:r>
              <a:rPr lang="pt-BR" sz="1200" dirty="0">
                <a:latin typeface="Arial" panose="020B0604020202020204" pitchFamily="34" charset="0"/>
                <a:ea typeface="MS Mincho" panose="02020609040205080304" pitchFamily="49" charset="-128"/>
              </a:rPr>
              <a:t>O ensino da musicografia </a:t>
            </a:r>
            <a:r>
              <a:rPr lang="pt-BR" sz="1200" dirty="0" err="1">
                <a:latin typeface="Arial" panose="020B0604020202020204" pitchFamily="34" charset="0"/>
                <a:ea typeface="MS Mincho" panose="02020609040205080304" pitchFamily="49" charset="-128"/>
              </a:rPr>
              <a:t>braille</a:t>
            </a:r>
            <a:r>
              <a:rPr lang="pt-BR" sz="1200" dirty="0">
                <a:latin typeface="Arial" panose="020B0604020202020204" pitchFamily="34" charset="0"/>
                <a:ea typeface="MS Mincho" panose="02020609040205080304" pitchFamily="49" charset="-128"/>
              </a:rPr>
              <a:t> como um caminho para a educação musical inclusiva. 2010. 261 f. Tese (Doutorado em Música) – Universidade Estadual de Campinas, Campinas, 2010.</a:t>
            </a:r>
            <a:endParaRPr lang="pt-BR" sz="1200" dirty="0"/>
          </a:p>
          <a:p>
            <a:pPr marL="0" indent="0">
              <a:buNone/>
            </a:pPr>
            <a:r>
              <a:rPr lang="pt-BR" sz="1200" dirty="0" smtClean="0">
                <a:latin typeface="Arial" panose="020B0604020202020204" pitchFamily="34" charset="0"/>
                <a:ea typeface="Calibri" panose="020F0502020204030204" pitchFamily="34" charset="0"/>
              </a:rPr>
              <a:t>BRASIL</a:t>
            </a:r>
            <a:r>
              <a:rPr lang="pt-BR" sz="1200" dirty="0">
                <a:latin typeface="Arial" panose="020B0604020202020204" pitchFamily="34" charset="0"/>
                <a:ea typeface="Calibri" panose="020F0502020204030204" pitchFamily="34" charset="0"/>
              </a:rPr>
              <a:t>. </a:t>
            </a:r>
            <a:r>
              <a:rPr lang="pt-BR" sz="1200" b="1" dirty="0">
                <a:latin typeface="Arial" panose="020B0604020202020204" pitchFamily="34" charset="0"/>
                <a:ea typeface="Calibri" panose="020F0502020204030204" pitchFamily="34" charset="0"/>
              </a:rPr>
              <a:t>Saberes e práticas da inclusão: </a:t>
            </a:r>
            <a:r>
              <a:rPr lang="pt-BR" sz="1200" dirty="0">
                <a:latin typeface="Arial" panose="020B0604020202020204" pitchFamily="34" charset="0"/>
                <a:ea typeface="Calibri" panose="020F0502020204030204" pitchFamily="34" charset="0"/>
              </a:rPr>
              <a:t>desenvolvendo competências para o atendimento às necessidades educacionais especiais de alunos cegos e de alunos com baixa visão.  Brasília: SEESP/MEC (Série: Saberes e práticas da inclusão), 2006. 208 p. Disponível em: &lt;http://portal.mec.gov.br/seesp/arquivos/pdf/alunoscegos.pdf&gt;. Acesso em: 20 ago. 2015.</a:t>
            </a:r>
            <a:endParaRPr lang="pt-BR" sz="1200" dirty="0"/>
          </a:p>
          <a:p>
            <a:pPr marL="0" indent="0">
              <a:buNone/>
            </a:pPr>
            <a:r>
              <a:rPr lang="pt-BR" sz="1200" dirty="0" smtClean="0">
                <a:latin typeface="Arial" panose="020B0604020202020204" pitchFamily="34" charset="0"/>
                <a:ea typeface="Calibri" panose="020F0502020204030204" pitchFamily="34" charset="0"/>
              </a:rPr>
              <a:t>BRASIL</a:t>
            </a:r>
            <a:r>
              <a:rPr lang="pt-BR" sz="1200" dirty="0">
                <a:latin typeface="Arial" panose="020B0604020202020204" pitchFamily="34" charset="0"/>
                <a:ea typeface="Calibri" panose="020F0502020204030204" pitchFamily="34" charset="0"/>
              </a:rPr>
              <a:t>. Ministério da Saúde.</a:t>
            </a:r>
            <a:r>
              <a:rPr lang="pt-BR" sz="1200" b="1" dirty="0">
                <a:latin typeface="Arial" panose="020B0604020202020204" pitchFamily="34" charset="0"/>
                <a:ea typeface="Calibri" panose="020F0502020204030204" pitchFamily="34" charset="0"/>
              </a:rPr>
              <a:t> Portaria nº 3.128, de 24 de dezembro de 2008</a:t>
            </a:r>
            <a:r>
              <a:rPr lang="pt-BR" sz="1200" dirty="0">
                <a:latin typeface="Arial" panose="020B0604020202020204" pitchFamily="34" charset="0"/>
                <a:ea typeface="Calibri" panose="020F0502020204030204" pitchFamily="34" charset="0"/>
              </a:rPr>
              <a:t>. Define as redes estaduais de atenção à pessoa com deficiência. Portaria DOU nº 251, 26 de dezembro de 2008.</a:t>
            </a:r>
          </a:p>
          <a:p>
            <a:pPr marL="0" indent="0">
              <a:buNone/>
            </a:pPr>
            <a:r>
              <a:rPr lang="pt-BR" sz="1200" dirty="0" smtClean="0">
                <a:latin typeface="Arial" panose="020B0604020202020204" pitchFamily="34" charset="0"/>
                <a:ea typeface="Calibri" panose="020F0502020204030204" pitchFamily="34" charset="0"/>
              </a:rPr>
              <a:t>BRASIL</a:t>
            </a:r>
            <a:r>
              <a:rPr lang="pt-BR" sz="1200" dirty="0">
                <a:latin typeface="Arial" panose="020B0604020202020204" pitchFamily="34" charset="0"/>
                <a:ea typeface="Calibri" panose="020F0502020204030204" pitchFamily="34" charset="0"/>
              </a:rPr>
              <a:t>.</a:t>
            </a:r>
            <a:r>
              <a:rPr lang="pt-BR" sz="1200" b="1" dirty="0">
                <a:latin typeface="Arial" panose="020B0604020202020204" pitchFamily="34" charset="0"/>
                <a:ea typeface="Calibri" panose="020F0502020204030204" pitchFamily="34" charset="0"/>
              </a:rPr>
              <a:t> Convenção sobre os Direitos das Pessoas com Deficiência (2007):</a:t>
            </a:r>
            <a:r>
              <a:rPr lang="pt-BR" sz="1200" dirty="0">
                <a:latin typeface="Arial" panose="020B0604020202020204" pitchFamily="34" charset="0"/>
                <a:ea typeface="Calibri" panose="020F0502020204030204" pitchFamily="34" charset="0"/>
              </a:rPr>
              <a:t> Protocolo Facultativo à Convenção sobre os Direitos das Pessoas com Deficiência. 4. ed., rev. e atual. Brasília: Secretaria de Direitos Humanos, Secretaria Nacional de Promoção dos Direitos da Pessoa com Deficiência, 2011. Disponível em: &lt;http://www.pessoacomdeficiencia.gov.br/app/sites/default/files/publicacoes/convencaopessoascomdeficiencia.pdf&gt;. Acesso em 30 set. 2016.</a:t>
            </a:r>
            <a:endParaRPr lang="pt-BR" sz="1200" dirty="0"/>
          </a:p>
          <a:p>
            <a:pPr marL="0" indent="0">
              <a:buNone/>
            </a:pPr>
            <a:r>
              <a:rPr lang="pt-BR" sz="1200" dirty="0"/>
              <a:t>BRASIL. </a:t>
            </a:r>
            <a:r>
              <a:rPr lang="pt-BR" sz="1200" b="1" dirty="0"/>
              <a:t>Lei 13.146, de 06 de julho de 2015</a:t>
            </a:r>
            <a:r>
              <a:rPr lang="pt-BR" sz="1200" dirty="0"/>
              <a:t>. Institui a Lei Brasileira de Inclusão da Pessoa com Deficiência (Estatuto da Pessoa com Deficiência). 2015. Disponível em: &lt;http://www.planalto.gov.br/ccivil_03/_ato2015-2018/2015/Lei/L13146.htm&gt;. Acesso em: 20 nov. 2020</a:t>
            </a:r>
            <a:r>
              <a:rPr lang="pt-BR" sz="1200" dirty="0" smtClean="0"/>
              <a:t>.</a:t>
            </a:r>
          </a:p>
          <a:p>
            <a:pPr marL="0" indent="0">
              <a:buNone/>
            </a:pPr>
            <a:r>
              <a:rPr lang="pt-BR" sz="1200" dirty="0"/>
              <a:t>CALCRAFT, Raymond. </a:t>
            </a:r>
            <a:r>
              <a:rPr lang="pt-BR" sz="1200" b="1" dirty="0"/>
              <a:t>Joaquin Rodrigo Catalogue: </a:t>
            </a:r>
            <a:r>
              <a:rPr lang="pt-BR" sz="1200" dirty="0" err="1"/>
              <a:t>Introducion</a:t>
            </a:r>
            <a:r>
              <a:rPr lang="pt-BR" sz="1200" dirty="0"/>
              <a:t> (1999). Madrid: </a:t>
            </a:r>
            <a:r>
              <a:rPr lang="pt-BR" sz="1200" dirty="0" err="1"/>
              <a:t>Ediciones</a:t>
            </a:r>
            <a:r>
              <a:rPr lang="pt-BR" sz="1200" dirty="0"/>
              <a:t> Joaquin Rodrigo, 2007</a:t>
            </a:r>
            <a:r>
              <a:rPr lang="pt-BR" sz="1200" dirty="0" smtClean="0"/>
              <a:t>.</a:t>
            </a:r>
            <a:endParaRPr lang="pt-BR" sz="1200" dirty="0"/>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479248052"/>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title"/>
          </p:nvPr>
        </p:nvSpPr>
        <p:spPr/>
        <p:txBody>
          <a:bodyPr/>
          <a:lstStyle/>
          <a:p>
            <a:r>
              <a:rPr lang="pt-BR" i="1" dirty="0" smtClean="0">
                <a:latin typeface="Algerian" panose="04020705040A02060702" pitchFamily="82" charset="0"/>
              </a:rPr>
              <a:t>REFEÊNCIAS</a:t>
            </a:r>
            <a:endParaRPr lang="pt-BR" dirty="0"/>
          </a:p>
        </p:txBody>
      </p:sp>
      <p:sp>
        <p:nvSpPr>
          <p:cNvPr id="3" name="Espaço Reservado para Conteúdo 2"/>
          <p:cNvSpPr>
            <a:spLocks noGrp="1"/>
          </p:cNvSpPr>
          <p:nvPr>
            <p:ph idx="1"/>
          </p:nvPr>
        </p:nvSpPr>
        <p:spPr>
          <a:xfrm>
            <a:off x="838200" y="1671343"/>
            <a:ext cx="10515600" cy="4077634"/>
          </a:xfrm>
        </p:spPr>
        <p:txBody>
          <a:bodyPr>
            <a:normAutofit/>
          </a:bodyPr>
          <a:lstStyle/>
          <a:p>
            <a:pPr marL="0" indent="0">
              <a:buNone/>
            </a:pPr>
            <a:r>
              <a:rPr lang="pt-BR" sz="1200" dirty="0"/>
              <a:t>DIAS, Adriana. Por uma genealogia do </a:t>
            </a:r>
            <a:r>
              <a:rPr lang="pt-BR" sz="1200" dirty="0" err="1"/>
              <a:t>capacitismo</a:t>
            </a:r>
            <a:r>
              <a:rPr lang="pt-BR" sz="1200" dirty="0"/>
              <a:t>: da eugenia estatal à narrativa </a:t>
            </a:r>
            <a:r>
              <a:rPr lang="pt-BR" sz="1200" dirty="0" err="1"/>
              <a:t>capacitista</a:t>
            </a:r>
            <a:r>
              <a:rPr lang="pt-BR" sz="1200" dirty="0"/>
              <a:t> social. </a:t>
            </a:r>
            <a:r>
              <a:rPr lang="pt-BR" sz="1200" b="1" dirty="0"/>
              <a:t>Anais do II Simpósio Internacional de Estudos sobre Deficiência</a:t>
            </a:r>
            <a:r>
              <a:rPr lang="pt-BR" sz="1200" dirty="0"/>
              <a:t>. São Paulo, p. 5-14, 2013. Disponível em: &lt;http://www.memorialdainclusao.sp.gov.br/ebook/Textos/Adriana_Dias&gt;. Acesso em 15 dez. 2020.</a:t>
            </a:r>
          </a:p>
          <a:p>
            <a:pPr marL="0" indent="0">
              <a:buNone/>
            </a:pPr>
            <a:r>
              <a:rPr lang="pt-BR" sz="1200" dirty="0">
                <a:latin typeface="Arial" panose="020B0604020202020204" pitchFamily="34" charset="0"/>
                <a:ea typeface="Calibri" panose="020F0502020204030204" pitchFamily="34" charset="0"/>
              </a:rPr>
              <a:t>FARIAS, N.; BUCHALLA, C. M. </a:t>
            </a:r>
            <a:r>
              <a:rPr lang="pt-BR" sz="1200" b="1" dirty="0">
                <a:latin typeface="Arial" panose="020B0604020202020204" pitchFamily="34" charset="0"/>
                <a:ea typeface="Calibri" panose="020F0502020204030204" pitchFamily="34" charset="0"/>
              </a:rPr>
              <a:t>A classificação internacional de funcionalidade, incapacidade e saúde da organização mundial da saúde:</a:t>
            </a:r>
            <a:r>
              <a:rPr lang="pt-BR" sz="1200" dirty="0">
                <a:latin typeface="Arial" panose="020B0604020202020204" pitchFamily="34" charset="0"/>
                <a:ea typeface="Calibri" panose="020F0502020204030204" pitchFamily="34" charset="0"/>
              </a:rPr>
              <a:t> conceitos, usos e perspectivas. Rev. bras. </a:t>
            </a:r>
            <a:r>
              <a:rPr lang="pt-BR" sz="1200" dirty="0" err="1">
                <a:latin typeface="Arial" panose="020B0604020202020204" pitchFamily="34" charset="0"/>
                <a:ea typeface="Calibri" panose="020F0502020204030204" pitchFamily="34" charset="0"/>
              </a:rPr>
              <a:t>epidemiol</a:t>
            </a:r>
            <a:r>
              <a:rPr lang="pt-BR" sz="1200" dirty="0">
                <a:latin typeface="Arial" panose="020B0604020202020204" pitchFamily="34" charset="0"/>
                <a:ea typeface="Calibri" panose="020F0502020204030204" pitchFamily="34" charset="0"/>
              </a:rPr>
              <a:t>, v. 8, n. 2, p. 187-193, 2005.</a:t>
            </a:r>
          </a:p>
          <a:p>
            <a:pPr marL="0" indent="0">
              <a:buNone/>
            </a:pPr>
            <a:r>
              <a:rPr lang="pt-BR" sz="1200" dirty="0">
                <a:latin typeface="Arial" panose="020B0604020202020204" pitchFamily="34" charset="0"/>
                <a:ea typeface="Calibri" panose="020F0502020204030204" pitchFamily="34" charset="0"/>
              </a:rPr>
              <a:t>QUEIROZ, M. A. de. </a:t>
            </a:r>
            <a:r>
              <a:rPr lang="pt-BR" sz="1200" b="1" dirty="0">
                <a:latin typeface="Arial" panose="020B0604020202020204" pitchFamily="34" charset="0"/>
                <a:ea typeface="Calibri" panose="020F0502020204030204" pitchFamily="34" charset="0"/>
              </a:rPr>
              <a:t>Deficiência Visual:</a:t>
            </a:r>
            <a:r>
              <a:rPr lang="pt-BR" sz="1200" dirty="0">
                <a:latin typeface="Arial" panose="020B0604020202020204" pitchFamily="34" charset="0"/>
                <a:ea typeface="Calibri" panose="020F0502020204030204" pitchFamily="34" charset="0"/>
              </a:rPr>
              <a:t> a cegueira e a baixa visão. Bengala Legal [online], 2012. Disponível em: &lt;http://www.bengalalegal.com/cegueira-e-baixa-visao&gt;. Acesso em: 28 maio 2016.</a:t>
            </a:r>
            <a:endParaRPr lang="pt-BR" sz="1200" dirty="0"/>
          </a:p>
          <a:p>
            <a:pPr marL="0" indent="0">
              <a:buNone/>
            </a:pPr>
            <a:r>
              <a:rPr lang="en-US" sz="1200" dirty="0">
                <a:latin typeface="Arial" panose="020B0604020202020204" pitchFamily="34" charset="0"/>
                <a:ea typeface="Calibri" panose="020F0502020204030204" pitchFamily="34" charset="0"/>
              </a:rPr>
              <a:t>HARRIS, A.; ENFIELD, S. </a:t>
            </a:r>
            <a:r>
              <a:rPr lang="en-US" sz="1200" b="1" dirty="0">
                <a:latin typeface="Arial" panose="020B0604020202020204" pitchFamily="34" charset="0"/>
                <a:ea typeface="Calibri" panose="020F0502020204030204" pitchFamily="34" charset="0"/>
              </a:rPr>
              <a:t>Disability, Equality and Human Rights</a:t>
            </a:r>
            <a:r>
              <a:rPr lang="en-US" sz="1200" dirty="0">
                <a:latin typeface="Arial" panose="020B0604020202020204" pitchFamily="34" charset="0"/>
                <a:ea typeface="Calibri" panose="020F0502020204030204" pitchFamily="34" charset="0"/>
              </a:rPr>
              <a:t>. A training manual for development and humanitarian organizations, Oxfam, 2003.</a:t>
            </a:r>
            <a:endParaRPr lang="pt-BR" sz="1200" dirty="0"/>
          </a:p>
          <a:p>
            <a:pPr marL="0" indent="0">
              <a:buNone/>
            </a:pPr>
            <a:r>
              <a:rPr lang="pt-BR" sz="1200" dirty="0" smtClean="0">
                <a:solidFill>
                  <a:srgbClr val="00000A"/>
                </a:solidFill>
                <a:latin typeface="LiberationSans"/>
              </a:rPr>
              <a:t>KEENAN </a:t>
            </a:r>
            <a:r>
              <a:rPr lang="pt-BR" sz="1200" dirty="0">
                <a:solidFill>
                  <a:srgbClr val="00000A"/>
                </a:solidFill>
                <a:latin typeface="LiberationSans"/>
              </a:rPr>
              <a:t>JÚNIOR, Daltro. </a:t>
            </a:r>
            <a:r>
              <a:rPr lang="pt-BR" sz="1200" b="1" dirty="0">
                <a:solidFill>
                  <a:srgbClr val="00000A"/>
                </a:solidFill>
                <a:latin typeface="LiberationSans-Bold"/>
              </a:rPr>
              <a:t>Trajetória acadêmica de alunos com deficiência visual</a:t>
            </a:r>
            <a:r>
              <a:rPr lang="pt-BR" sz="1200" dirty="0">
                <a:solidFill>
                  <a:srgbClr val="00000A"/>
                </a:solidFill>
                <a:latin typeface="LiberationSans"/>
              </a:rPr>
              <a:t>: um estudo com egressos da graduação de música. Dissertação (Mestrado) - Universidade do Estado de Santa Catarina, Centro de Artes, Programa de Pós-Graduação em Música, Florianópolis, 2017.</a:t>
            </a:r>
            <a:endParaRPr lang="pt-BR" sz="1200" dirty="0"/>
          </a:p>
          <a:p>
            <a:pPr marL="0" indent="0">
              <a:buNone/>
            </a:pPr>
            <a:r>
              <a:rPr lang="pt-BR" sz="1200" dirty="0" smtClean="0">
                <a:latin typeface="Arial" panose="020B0604020202020204" pitchFamily="34" charset="0"/>
                <a:ea typeface="Calibri" panose="020F0502020204030204" pitchFamily="34" charset="0"/>
              </a:rPr>
              <a:t>LIRA</a:t>
            </a:r>
            <a:r>
              <a:rPr lang="pt-BR" sz="1200" dirty="0">
                <a:latin typeface="Arial" panose="020B0604020202020204" pitchFamily="34" charset="0"/>
                <a:ea typeface="Calibri" panose="020F0502020204030204" pitchFamily="34" charset="0"/>
              </a:rPr>
              <a:t>. M. C. F. de; </a:t>
            </a:r>
            <a:r>
              <a:rPr lang="pt-BR" sz="1200" dirty="0">
                <a:latin typeface="Arial" panose="020B0604020202020204" pitchFamily="34" charset="0"/>
                <a:ea typeface="Times New Roman" panose="02020603050405020304" pitchFamily="18" charset="0"/>
              </a:rPr>
              <a:t>SCHLINDWEIN, L. M. A pessoa cega e a inclusão: um olhar a partir da psicologia histórico-cultural. </a:t>
            </a:r>
            <a:r>
              <a:rPr lang="pt-BR" sz="1200" b="1" dirty="0">
                <a:latin typeface="Arial" panose="020B0604020202020204" pitchFamily="34" charset="0"/>
                <a:ea typeface="Times New Roman" panose="02020603050405020304" pitchFamily="18" charset="0"/>
              </a:rPr>
              <a:t>Cad. Cedes</a:t>
            </a:r>
            <a:r>
              <a:rPr lang="pt-BR" sz="1200" dirty="0">
                <a:latin typeface="Arial" panose="020B0604020202020204" pitchFamily="34" charset="0"/>
                <a:ea typeface="Times New Roman" panose="02020603050405020304" pitchFamily="18" charset="0"/>
              </a:rPr>
              <a:t>, v. 28, n. 75, p. 171-190, 2008.</a:t>
            </a:r>
            <a:endParaRPr lang="pt-BR" sz="1200" dirty="0">
              <a:latin typeface="Arial" panose="020B0604020202020204" pitchFamily="34" charset="0"/>
              <a:ea typeface="Calibri" panose="020F0502020204030204" pitchFamily="34" charset="0"/>
            </a:endParaRPr>
          </a:p>
          <a:p>
            <a:pPr marL="0" indent="0">
              <a:buNone/>
            </a:pPr>
            <a:r>
              <a:rPr lang="pt-BR" sz="1200" dirty="0">
                <a:latin typeface="Arial" panose="020B0604020202020204" pitchFamily="34" charset="0"/>
                <a:ea typeface="Calibri" panose="020F0502020204030204" pitchFamily="34" charset="0"/>
              </a:rPr>
              <a:t>MASINI, E. F. S. (Org.). </a:t>
            </a:r>
            <a:r>
              <a:rPr lang="pt-BR" sz="1200" b="1" dirty="0">
                <a:latin typeface="Arial" panose="020B0604020202020204" pitchFamily="34" charset="0"/>
                <a:ea typeface="Calibri" panose="020F0502020204030204" pitchFamily="34" charset="0"/>
              </a:rPr>
              <a:t>A pessoa com deficiência visual </a:t>
            </a:r>
            <a:r>
              <a:rPr lang="pt-BR" sz="1200" dirty="0">
                <a:latin typeface="Arial" panose="020B0604020202020204" pitchFamily="34" charset="0"/>
                <a:ea typeface="Calibri" panose="020F0502020204030204" pitchFamily="34" charset="0"/>
              </a:rPr>
              <a:t>- um livro para educadores. 1. ed. São Paulo: Vetor, 2007. v. 1. 132 p. </a:t>
            </a:r>
            <a:endParaRPr lang="pt-BR" sz="1200" dirty="0"/>
          </a:p>
          <a:p>
            <a:pPr marL="0" indent="0">
              <a:buNone/>
            </a:pPr>
            <a:r>
              <a:rPr lang="pt-BR" sz="1200" dirty="0" smtClean="0"/>
              <a:t>VYGOTSKI</a:t>
            </a:r>
            <a:r>
              <a:rPr lang="pt-BR" sz="1200" dirty="0"/>
              <a:t>, L. S. (1997). </a:t>
            </a:r>
            <a:r>
              <a:rPr lang="pt-BR" sz="1200" b="1" dirty="0"/>
              <a:t>Obras </a:t>
            </a:r>
            <a:r>
              <a:rPr lang="pt-BR" sz="1200" b="1" dirty="0" err="1"/>
              <a:t>Escogidas</a:t>
            </a:r>
            <a:r>
              <a:rPr lang="pt-BR" sz="1200" b="1" dirty="0"/>
              <a:t> V:</a:t>
            </a:r>
            <a:r>
              <a:rPr lang="pt-BR" sz="1200" dirty="0"/>
              <a:t> Fundamentos de </a:t>
            </a:r>
            <a:r>
              <a:rPr lang="pt-BR" sz="1200" dirty="0" err="1"/>
              <a:t>defectología</a:t>
            </a:r>
            <a:r>
              <a:rPr lang="pt-BR" sz="1200" dirty="0"/>
              <a:t>. Madrid: Visor, 1997</a:t>
            </a:r>
            <a:r>
              <a:rPr lang="pt-BR" sz="1200" dirty="0" smtClean="0"/>
              <a:t>.</a:t>
            </a:r>
            <a:endParaRPr lang="pt-BR" sz="1200" dirty="0"/>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374568472"/>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p:cNvSpPr>
            <a:spLocks noGrp="1"/>
          </p:cNvSpPr>
          <p:nvPr>
            <p:ph type="ctrTitle"/>
          </p:nvPr>
        </p:nvSpPr>
        <p:spPr>
          <a:xfrm>
            <a:off x="1417320" y="2286000"/>
            <a:ext cx="9144000" cy="1236942"/>
          </a:xfrm>
        </p:spPr>
        <p:txBody>
          <a:bodyPr/>
          <a:lstStyle/>
          <a:p>
            <a:r>
              <a:rPr lang="pt-BR" dirty="0">
                <a:latin typeface="Algerian" panose="04020705040A02060702" pitchFamily="82" charset="0"/>
              </a:rPr>
              <a:t>Obrigado!</a:t>
            </a:r>
            <a:endParaRPr lang="pt-BR" b="1" dirty="0"/>
          </a:p>
        </p:txBody>
      </p:sp>
      <p:sp>
        <p:nvSpPr>
          <p:cNvPr id="3" name="Subtítulo 2"/>
          <p:cNvSpPr>
            <a:spLocks noGrp="1"/>
          </p:cNvSpPr>
          <p:nvPr>
            <p:ph type="subTitle" idx="1"/>
          </p:nvPr>
        </p:nvSpPr>
        <p:spPr>
          <a:xfrm>
            <a:off x="1447800" y="3805517"/>
            <a:ext cx="9144000" cy="618565"/>
          </a:xfrm>
        </p:spPr>
        <p:txBody>
          <a:bodyPr/>
          <a:lstStyle/>
          <a:p>
            <a:r>
              <a:rPr lang="pt-BR" dirty="0"/>
              <a:t>keenanguitar@gmail.com</a:t>
            </a:r>
            <a:endParaRPr lang="pt-BR" dirty="0">
              <a:latin typeface="Arial" panose="020B0604020202020204" pitchFamily="34" charset="0"/>
              <a:cs typeface="Arial" panose="020B0604020202020204" pitchFamily="34" charset="0"/>
            </a:endParaRPr>
          </a:p>
        </p:txBody>
      </p:sp>
      <p:pic>
        <p:nvPicPr>
          <p:cNvPr id="5" name="Picture 2"/>
          <p:cNvPicPr/>
          <p:nvPr/>
        </p:nvPicPr>
        <p:blipFill>
          <a:blip r:embed="rId2" cstate="print"/>
          <a:stretch/>
        </p:blipFill>
        <p:spPr>
          <a:xfrm>
            <a:off x="576000" y="5971680"/>
            <a:ext cx="1584000" cy="631800"/>
          </a:xfrm>
          <a:prstGeom prst="rect">
            <a:avLst/>
          </a:prstGeom>
          <a:ln>
            <a:noFill/>
          </a:ln>
        </p:spPr>
      </p:pic>
      <p:pic>
        <p:nvPicPr>
          <p:cNvPr id="6" name="Picture 3"/>
          <p:cNvPicPr/>
          <p:nvPr/>
        </p:nvPicPr>
        <p:blipFill>
          <a:blip r:embed="rId3" cstate="print"/>
          <a:stretch/>
        </p:blipFill>
        <p:spPr>
          <a:xfrm>
            <a:off x="2664000" y="5959440"/>
            <a:ext cx="1152000" cy="664560"/>
          </a:xfrm>
          <a:prstGeom prst="rect">
            <a:avLst/>
          </a:prstGeom>
          <a:ln>
            <a:noFill/>
          </a:ln>
        </p:spPr>
      </p:pic>
      <p:pic>
        <p:nvPicPr>
          <p:cNvPr id="7" name="Picture 4"/>
          <p:cNvPicPr/>
          <p:nvPr/>
        </p:nvPicPr>
        <p:blipFill>
          <a:blip r:embed="rId4" cstate="print"/>
          <a:stretch/>
        </p:blipFill>
        <p:spPr>
          <a:xfrm>
            <a:off x="8208000" y="5472000"/>
            <a:ext cx="1332360" cy="1135080"/>
          </a:xfrm>
          <a:prstGeom prst="rect">
            <a:avLst/>
          </a:prstGeom>
          <a:ln>
            <a:noFill/>
          </a:ln>
        </p:spPr>
      </p:pic>
    </p:spTree>
    <p:extLst>
      <p:ext uri="{BB962C8B-B14F-4D97-AF65-F5344CB8AC3E}">
        <p14:creationId xmlns:p14="http://schemas.microsoft.com/office/powerpoint/2010/main" val="138060055"/>
      </p:ext>
    </p:extLst>
  </p:cSld>
  <p:clrMapOvr>
    <a:masterClrMapping/>
  </p:clrMapOvr>
  <p:timing>
    <p:tnLst>
      <p:par>
        <p:cTn id="1" dur="indefinite" restart="never" nodeType="tmRoot"/>
      </p:par>
    </p:tnLst>
  </p:timing>
</p:sld>
</file>

<file path=ppt/theme/theme1.xml><?xml version="1.0" encoding="utf-8"?>
<a:theme xmlns:a="http://schemas.openxmlformats.org/drawingml/2006/main" name="Tema do Office">
  <a:themeElements>
    <a:clrScheme name="Tema do Office">
      <a:dk1>
        <a:sysClr val="windowText" lastClr="000000"/>
      </a:dk1>
      <a:lt1>
        <a:sysClr val="window" lastClr="D8D8D8"/>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Institucional Uergs Gotham">
      <a:majorFont>
        <a:latin typeface="Gotham Black"/>
        <a:ea typeface=""/>
        <a:cs typeface=""/>
      </a:majorFont>
      <a:minorFont>
        <a:latin typeface="Gotham"/>
        <a:ea typeface=""/>
        <a:cs typeface=""/>
      </a:minorFont>
    </a:fontScheme>
    <a:fmtScheme name="Tema do 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ema do Office">
  <a:themeElements>
    <a:clrScheme name="Office">
      <a:dk1>
        <a:sysClr val="windowText" lastClr="000000"/>
      </a:dk1>
      <a:lt1>
        <a:sysClr val="window" lastClr="D8D8D8"/>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3232</TotalTime>
  <Words>2557</Words>
  <Application>Microsoft Office PowerPoint</Application>
  <PresentationFormat>Widescreen</PresentationFormat>
  <Paragraphs>121</Paragraphs>
  <Slides>30</Slides>
  <Notes>0</Notes>
  <HiddenSlides>0</HiddenSlides>
  <MMClips>0</MMClips>
  <ScaleCrop>false</ScaleCrop>
  <HeadingPairs>
    <vt:vector size="6" baseType="variant">
      <vt:variant>
        <vt:lpstr>Fontes usadas</vt:lpstr>
      </vt:variant>
      <vt:variant>
        <vt:i4>14</vt:i4>
      </vt:variant>
      <vt:variant>
        <vt:lpstr>Tema</vt:lpstr>
      </vt:variant>
      <vt:variant>
        <vt:i4>1</vt:i4>
      </vt:variant>
      <vt:variant>
        <vt:lpstr>Títulos de slides</vt:lpstr>
      </vt:variant>
      <vt:variant>
        <vt:i4>30</vt:i4>
      </vt:variant>
    </vt:vector>
  </HeadingPairs>
  <TitlesOfParts>
    <vt:vector size="45" baseType="lpstr">
      <vt:lpstr>MS Mincho</vt:lpstr>
      <vt:lpstr>Algerian</vt:lpstr>
      <vt:lpstr>Arial</vt:lpstr>
      <vt:lpstr>Calibri</vt:lpstr>
      <vt:lpstr>Cambria</vt:lpstr>
      <vt:lpstr>Franklin Gothic Book</vt:lpstr>
      <vt:lpstr>Gotham</vt:lpstr>
      <vt:lpstr>Gotham Black</vt:lpstr>
      <vt:lpstr>Gotham Narrow Book</vt:lpstr>
      <vt:lpstr>inherit</vt:lpstr>
      <vt:lpstr>LiberationSans</vt:lpstr>
      <vt:lpstr>LiberationSans-Bold</vt:lpstr>
      <vt:lpstr>Times New Roman</vt:lpstr>
      <vt:lpstr>Titillium Web</vt:lpstr>
      <vt:lpstr>Tema do Office</vt:lpstr>
      <vt:lpstr>Apresentação do PowerPoint</vt:lpstr>
      <vt:lpstr>Educação Musical e Inclusão.</vt:lpstr>
      <vt:lpstr>sobre a (d)eficiência</vt:lpstr>
      <vt:lpstr>sobre a (d)eficiência</vt:lpstr>
      <vt:lpstr>sobre a (d)eficiência</vt:lpstr>
      <vt:lpstr>sobre a (d)eficiência</vt:lpstr>
      <vt:lpstr>sobre a (d)eficiência</vt:lpstr>
      <vt:lpstr>sobre a (d)eficiência</vt:lpstr>
      <vt:lpstr>sobre a (d)eficiência</vt:lpstr>
      <vt:lpstr>Abordagens sobre a (d)eficiência</vt:lpstr>
      <vt:lpstr>Abordagens sobre a (d)eficiência</vt:lpstr>
      <vt:lpstr>Abordagens sobre a (d)eficiência</vt:lpstr>
      <vt:lpstr>Abordagens sobre a (d)eficiência</vt:lpstr>
      <vt:lpstr>Abordagens sobre a (d)eficiência</vt:lpstr>
      <vt:lpstr>Abordagens sobre a (d)eficiência</vt:lpstr>
      <vt:lpstr>Abordagens sobre a (d)eficiência</vt:lpstr>
      <vt:lpstr>A forma de ver o mundo</vt:lpstr>
      <vt:lpstr>A forma de ver o mundo</vt:lpstr>
      <vt:lpstr>as manifestações artísticas das pessoas com deficiência visual</vt:lpstr>
      <vt:lpstr>as manifestações artísticas das pessoas com deficiência visual</vt:lpstr>
      <vt:lpstr>as manifestações artísticas das pessoas com deficiência visual</vt:lpstr>
      <vt:lpstr>as manifestações artísticas das pessoas com deficiência visual</vt:lpstr>
      <vt:lpstr>as manifestações artísticas das pessoas com deficiência visual</vt:lpstr>
      <vt:lpstr>as manifestações artísticas das pessoas com deficiência visual</vt:lpstr>
      <vt:lpstr>as manifestações artísticas das pessoas com deficiência visual</vt:lpstr>
      <vt:lpstr>Independência, autonomia e empoderamento</vt:lpstr>
      <vt:lpstr>Independência, autonomia e empoderamento</vt:lpstr>
      <vt:lpstr>REFEÊNCIAS</vt:lpstr>
      <vt:lpstr>REFEÊNCIAS</vt:lpstr>
      <vt:lpstr>Obrigado!</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Apresentação do PowerPoint</dc:title>
  <dc:creator>Tatiana Vargas</dc:creator>
  <cp:lastModifiedBy>Daltro</cp:lastModifiedBy>
  <cp:revision>232</cp:revision>
  <cp:lastPrinted>2019-10-08T19:23:58Z</cp:lastPrinted>
  <dcterms:created xsi:type="dcterms:W3CDTF">2017-02-07T11:39:15Z</dcterms:created>
  <dcterms:modified xsi:type="dcterms:W3CDTF">2021-01-23T03:14:34Z</dcterms:modified>
</cp:coreProperties>
</file>